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  <p:sldMasterId id="2147483697" r:id="rId2"/>
    <p:sldMasterId id="2147483698" r:id="rId3"/>
    <p:sldMasterId id="2147483699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ontserrat" panose="020B0604020202020204" charset="-52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84F0B9-4B73-4F0A-A0AD-E5112C38054F}">
  <a:tblStyle styleId="{6D84F0B9-4B73-4F0A-A0AD-E5112C38054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9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50577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2958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065b047211_1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7" name="Google Shape;477;g1065b047211_1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9467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1065b047211_1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4" name="Google Shape;534;g1065b047211_1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право ИП или юридическое лица на уменьшение денежных штрафов при условии раскрытия информации о выявленных нарушениях, их оперативного устранения и предотвращения появления подобных нарушений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46818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1065b047211_1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8" name="Google Shape;548;g1065b047211_1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9871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1065b047211_1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0" name="Google Shape;560;g1065b047211_1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680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065b047211_1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1065b047211_1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4399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062cfb011c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g1062cfb011c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4657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062cfb011c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g1062cfb011c_2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g1062cfb011c_2_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945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061e855e1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1061e855e1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1879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062cfb011c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1062cfb011c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7610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065b047211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g1065b047211_1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1237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065b047211_1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g1065b047211_1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9390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061e855e1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1061e855e1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268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2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44" name="Google Shape;144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sp>
        <p:nvSpPr>
          <p:cNvPr id="147" name="Google Shape;147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0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1" name="Google Shape;151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>
  <p:cSld name="Заголовок раздела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1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3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70" name="Google Shape;170;p33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72" name="Google Shape;172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6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88" name="Google Shape;188;p36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89" name="Google Shape;189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7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95" name="Google Shape;195;p37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96" name="Google Shape;196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8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9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9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3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4" name="Google Shape;224;p4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4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4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4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4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4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4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44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36" name="Google Shape;236;p44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44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38" name="Google Shape;238;p44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4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4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4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5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45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4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4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4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4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1" name="Google Shape;251;p46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2" name="Google Shape;252;p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4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4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4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4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4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4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267" name="Google Shape;267;p4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68" name="Google Shape;268;p4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4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5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274" name="Google Shape;274;p5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75" name="Google Shape;275;p5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5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51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p5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5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5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2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52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7" name="Google Shape;287;p5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5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5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p4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Google Shape;214;p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Google Shape;215;p4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6" name="Google Shape;216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3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24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700" dirty="0">
                <a:latin typeface="Montserrat" panose="020B0604020202020204" charset="-52"/>
              </a:rPr>
              <a:t>Проекты, направленные на реализацию стратегии развития г. Челябинска, основанные на анализе мирового опыта </a:t>
            </a:r>
            <a:endParaRPr sz="2700" dirty="0">
              <a:latin typeface="Montserrat" panose="020B0604020202020204" charset="-52"/>
            </a:endParaRPr>
          </a:p>
        </p:txBody>
      </p:sp>
      <p:sp>
        <p:nvSpPr>
          <p:cNvPr id="295" name="Google Shape;295;p53"/>
          <p:cNvSpPr txBox="1">
            <a:spLocks noGrp="1"/>
          </p:cNvSpPr>
          <p:nvPr>
            <p:ph type="subTitle" idx="1"/>
          </p:nvPr>
        </p:nvSpPr>
        <p:spPr>
          <a:xfrm>
            <a:off x="311700" y="2790925"/>
            <a:ext cx="8520600" cy="17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ru" sz="2140" dirty="0">
                <a:latin typeface="Montserrat" panose="020B0604020202020204" charset="-52"/>
                <a:ea typeface="Calibri"/>
                <a:cs typeface="Calibri"/>
                <a:sym typeface="Calibri"/>
              </a:rPr>
              <a:t>Бородина Ольга </a:t>
            </a:r>
            <a:r>
              <a:rPr lang="ru" sz="2140" dirty="0" smtClean="0">
                <a:latin typeface="Montserrat" panose="020B0604020202020204" charset="-52"/>
                <a:ea typeface="Calibri"/>
                <a:cs typeface="Calibri"/>
                <a:sym typeface="Calibri"/>
              </a:rPr>
              <a:t>Сергеевна</a:t>
            </a:r>
          </a:p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ru-RU" sz="2140" dirty="0" smtClean="0">
                <a:latin typeface="Montserrat" panose="020B0604020202020204" charset="-52"/>
                <a:cs typeface="Calibri"/>
                <a:sym typeface="Calibri"/>
              </a:rPr>
              <a:t>А</a:t>
            </a:r>
            <a:r>
              <a:rPr lang="ru" sz="2140" dirty="0" smtClean="0">
                <a:latin typeface="Montserrat" panose="020B0604020202020204" charset="-52"/>
                <a:cs typeface="Calibri"/>
                <a:sym typeface="Calibri"/>
              </a:rPr>
              <a:t>спирант ЮУрГУ</a:t>
            </a:r>
            <a:endParaRPr sz="2140" dirty="0">
              <a:latin typeface="Montserrat" panose="020B0604020202020204" charset="-5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 sz="1800">
                <a:latin typeface="Montserrat"/>
                <a:ea typeface="Montserrat"/>
                <a:cs typeface="Montserrat"/>
                <a:sym typeface="Montserrat"/>
              </a:rPr>
              <a:t>Модернизация производства. Использование “зеленых” технологий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0" name="Google Shape;480;p62"/>
          <p:cNvSpPr txBox="1"/>
          <p:nvPr/>
        </p:nvSpPr>
        <p:spPr>
          <a:xfrm>
            <a:off x="162825" y="2127450"/>
            <a:ext cx="13479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ru"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Системы очистки воздуха</a:t>
            </a:r>
            <a:endParaRPr sz="1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1" name="Google Shape;481;p62"/>
          <p:cNvSpPr txBox="1"/>
          <p:nvPr/>
        </p:nvSpPr>
        <p:spPr>
          <a:xfrm>
            <a:off x="1746675" y="2127438"/>
            <a:ext cx="2289900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фильтры, электрофильтры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2" name="Google Shape;482;p62"/>
          <p:cNvSpPr txBox="1"/>
          <p:nvPr/>
        </p:nvSpPr>
        <p:spPr>
          <a:xfrm>
            <a:off x="1786275" y="2539000"/>
            <a:ext cx="2436300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каталитическая очистка газов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3" name="Google Shape;483;p62"/>
          <p:cNvSpPr txBox="1"/>
          <p:nvPr/>
        </p:nvSpPr>
        <p:spPr>
          <a:xfrm>
            <a:off x="162825" y="1031625"/>
            <a:ext cx="18570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ru"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Использование чистой энергетики</a:t>
            </a:r>
            <a:endParaRPr sz="1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4" name="Google Shape;484;p62"/>
          <p:cNvSpPr txBox="1"/>
          <p:nvPr/>
        </p:nvSpPr>
        <p:spPr>
          <a:xfrm>
            <a:off x="2184700" y="1206074"/>
            <a:ext cx="3756000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альтернативные источники: ГЭС, фотостанции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5" name="Google Shape;485;p62"/>
          <p:cNvSpPr txBox="1"/>
          <p:nvPr/>
        </p:nvSpPr>
        <p:spPr>
          <a:xfrm>
            <a:off x="2177550" y="916488"/>
            <a:ext cx="2436300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природный газ и дизель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6" name="Google Shape;486;p62"/>
          <p:cNvSpPr txBox="1"/>
          <p:nvPr/>
        </p:nvSpPr>
        <p:spPr>
          <a:xfrm>
            <a:off x="2243750" y="1582125"/>
            <a:ext cx="2143200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светодиодное освещение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7" name="Google Shape;487;p62"/>
          <p:cNvSpPr txBox="1"/>
          <p:nvPr/>
        </p:nvSpPr>
        <p:spPr>
          <a:xfrm>
            <a:off x="3123145" y="3218856"/>
            <a:ext cx="126380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Повторное использование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8" name="Google Shape;488;p62"/>
          <p:cNvSpPr txBox="1"/>
          <p:nvPr/>
        </p:nvSpPr>
        <p:spPr>
          <a:xfrm>
            <a:off x="4514285" y="3007875"/>
            <a:ext cx="631800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вода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9" name="Google Shape;489;p62"/>
          <p:cNvSpPr txBox="1"/>
          <p:nvPr/>
        </p:nvSpPr>
        <p:spPr>
          <a:xfrm>
            <a:off x="4583749" y="3295800"/>
            <a:ext cx="1391100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попутное тепло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0" name="Google Shape;490;p62"/>
          <p:cNvSpPr txBox="1"/>
          <p:nvPr/>
        </p:nvSpPr>
        <p:spPr>
          <a:xfrm>
            <a:off x="562363" y="3275959"/>
            <a:ext cx="1003800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Экономия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1" name="Google Shape;491;p62"/>
          <p:cNvSpPr txBox="1"/>
          <p:nvPr/>
        </p:nvSpPr>
        <p:spPr>
          <a:xfrm>
            <a:off x="1669200" y="3295800"/>
            <a:ext cx="1252636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ru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Ресурсы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92" name="Google Shape;492;p62"/>
          <p:cNvCxnSpPr>
            <a:stCxn id="483" idx="3"/>
            <a:endCxn id="485" idx="1"/>
          </p:cNvCxnSpPr>
          <p:nvPr/>
        </p:nvCxnSpPr>
        <p:spPr>
          <a:xfrm rot="10800000" flipH="1">
            <a:off x="2019825" y="1085659"/>
            <a:ext cx="157800" cy="29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3" name="Google Shape;493;p62"/>
          <p:cNvCxnSpPr>
            <a:stCxn id="483" idx="3"/>
            <a:endCxn id="484" idx="1"/>
          </p:cNvCxnSpPr>
          <p:nvPr/>
        </p:nvCxnSpPr>
        <p:spPr>
          <a:xfrm rot="10800000" flipH="1">
            <a:off x="2019825" y="1375459"/>
            <a:ext cx="165000" cy="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4" name="Google Shape;494;p62"/>
          <p:cNvCxnSpPr>
            <a:stCxn id="483" idx="3"/>
            <a:endCxn id="486" idx="1"/>
          </p:cNvCxnSpPr>
          <p:nvPr/>
        </p:nvCxnSpPr>
        <p:spPr>
          <a:xfrm>
            <a:off x="2019825" y="1377859"/>
            <a:ext cx="223800" cy="37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5" name="Google Shape;495;p62"/>
          <p:cNvCxnSpPr>
            <a:stCxn id="480" idx="3"/>
            <a:endCxn id="481" idx="1"/>
          </p:cNvCxnSpPr>
          <p:nvPr/>
        </p:nvCxnSpPr>
        <p:spPr>
          <a:xfrm rot="10800000" flipH="1">
            <a:off x="1510725" y="2296684"/>
            <a:ext cx="236100" cy="17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6" name="Google Shape;496;p62"/>
          <p:cNvCxnSpPr>
            <a:stCxn id="480" idx="3"/>
            <a:endCxn id="482" idx="1"/>
          </p:cNvCxnSpPr>
          <p:nvPr/>
        </p:nvCxnSpPr>
        <p:spPr>
          <a:xfrm>
            <a:off x="1510725" y="2473684"/>
            <a:ext cx="275700" cy="23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7" name="Google Shape;497;p62"/>
          <p:cNvCxnSpPr>
            <a:stCxn id="490" idx="3"/>
          </p:cNvCxnSpPr>
          <p:nvPr/>
        </p:nvCxnSpPr>
        <p:spPr>
          <a:xfrm>
            <a:off x="1566163" y="3445221"/>
            <a:ext cx="41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8" name="Google Shape;498;p62"/>
          <p:cNvCxnSpPr>
            <a:stCxn id="491" idx="3"/>
            <a:endCxn id="487" idx="1"/>
          </p:cNvCxnSpPr>
          <p:nvPr/>
        </p:nvCxnSpPr>
        <p:spPr>
          <a:xfrm>
            <a:off x="2921836" y="3465062"/>
            <a:ext cx="201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9" name="Google Shape;499;p62"/>
          <p:cNvCxnSpPr>
            <a:stCxn id="488" idx="1"/>
            <a:endCxn id="487" idx="3"/>
          </p:cNvCxnSpPr>
          <p:nvPr/>
        </p:nvCxnSpPr>
        <p:spPr>
          <a:xfrm flipH="1">
            <a:off x="4387085" y="3177137"/>
            <a:ext cx="127200" cy="28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0" name="Google Shape;500;p62"/>
          <p:cNvCxnSpPr>
            <a:stCxn id="489" idx="1"/>
            <a:endCxn id="489" idx="1"/>
          </p:cNvCxnSpPr>
          <p:nvPr/>
        </p:nvCxnSpPr>
        <p:spPr>
          <a:xfrm>
            <a:off x="4583749" y="3465062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1" name="Google Shape;501;p62"/>
          <p:cNvCxnSpPr>
            <a:stCxn id="487" idx="3"/>
            <a:endCxn id="489" idx="1"/>
          </p:cNvCxnSpPr>
          <p:nvPr/>
        </p:nvCxnSpPr>
        <p:spPr>
          <a:xfrm>
            <a:off x="4386950" y="3465062"/>
            <a:ext cx="19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2" name="Google Shape;502;p62"/>
          <p:cNvSpPr txBox="1"/>
          <p:nvPr/>
        </p:nvSpPr>
        <p:spPr>
          <a:xfrm>
            <a:off x="4672354" y="3588825"/>
            <a:ext cx="14859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переработанные материалы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03" name="Google Shape;503;p62"/>
          <p:cNvCxnSpPr>
            <a:stCxn id="487" idx="3"/>
            <a:endCxn id="502" idx="1"/>
          </p:cNvCxnSpPr>
          <p:nvPr/>
        </p:nvCxnSpPr>
        <p:spPr>
          <a:xfrm>
            <a:off x="4386950" y="3465062"/>
            <a:ext cx="285300" cy="36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4" name="Google Shape;504;p62"/>
          <p:cNvSpPr/>
          <p:nvPr/>
        </p:nvSpPr>
        <p:spPr>
          <a:xfrm>
            <a:off x="6105575" y="487575"/>
            <a:ext cx="2904025" cy="878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ru" sz="1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ЕВРАЗ НТМК</a:t>
            </a:r>
            <a:endParaRPr sz="10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↑ эффективность </a:t>
            </a:r>
            <a:r>
              <a:rPr lang="ru"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2,5 раз </a:t>
            </a:r>
            <a:r>
              <a:rPr lang="ru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очистки выбросов PM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rPr>
              <a:t>↓ выбросы золы, CO, SO</a:t>
            </a:r>
            <a:r>
              <a:rPr lang="ru" sz="1000" b="0" i="0" u="none" strike="noStrike" cap="none" baseline="-250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ru" sz="1000" b="0" i="0" u="none" strike="noStrike" cap="none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rPr>
              <a:t> и NO</a:t>
            </a:r>
            <a:r>
              <a:rPr lang="ru" sz="1000" b="0" i="0" u="none" strike="noStrike" cap="none" baseline="-250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r>
              <a:rPr lang="ru" sz="1000" b="0" i="0" u="none" strike="noStrike" cap="none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rPr>
              <a:t> на 16 тыс. тонн/год</a:t>
            </a:r>
            <a:endParaRPr sz="10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5" name="Google Shape;505;p62"/>
          <p:cNvSpPr/>
          <p:nvPr/>
        </p:nvSpPr>
        <p:spPr>
          <a:xfrm>
            <a:off x="6105575" y="1355290"/>
            <a:ext cx="2904025" cy="575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ru" sz="1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ЧТПЗ</a:t>
            </a:r>
            <a:endParaRPr sz="10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очистка отработанных газов от NO</a:t>
            </a:r>
            <a:r>
              <a:rPr lang="ru" sz="1000" b="0" i="0" u="none" strike="noStrike" cap="none" baseline="-25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r>
              <a:rPr lang="ru"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↑ на 95% и CO</a:t>
            </a:r>
            <a:r>
              <a:rPr lang="ru" sz="1000" b="0" i="0" u="none" strike="noStrike" cap="none" baseline="-25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r>
              <a:rPr lang="ru"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на 90%</a:t>
            </a:r>
            <a:endParaRPr sz="10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6" name="Google Shape;506;p62"/>
          <p:cNvSpPr/>
          <p:nvPr/>
        </p:nvSpPr>
        <p:spPr>
          <a:xfrm>
            <a:off x="6108300" y="1930771"/>
            <a:ext cx="2901300" cy="28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заводы Hayco</a:t>
            </a:r>
            <a:endParaRPr sz="10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7" name="Google Shape;507;p62"/>
          <p:cNvSpPr/>
          <p:nvPr/>
        </p:nvSpPr>
        <p:spPr>
          <a:xfrm>
            <a:off x="6108300" y="2219871"/>
            <a:ext cx="2901300" cy="28916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Hitachi</a:t>
            </a:r>
            <a:endParaRPr sz="10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8" name="Google Shape;508;p62"/>
          <p:cNvSpPr/>
          <p:nvPr/>
        </p:nvSpPr>
        <p:spPr>
          <a:xfrm>
            <a:off x="6108300" y="2511900"/>
            <a:ext cx="2901300" cy="400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Desso</a:t>
            </a:r>
            <a:endParaRPr sz="10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↓ выпуска CO</a:t>
            </a:r>
            <a:r>
              <a:rPr lang="ru" sz="1000" b="0" i="0" u="none" strike="noStrike" cap="none" baseline="-25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ru"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на 55% за 7 л</a:t>
            </a:r>
            <a:endParaRPr sz="10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9" name="Google Shape;509;p62"/>
          <p:cNvSpPr/>
          <p:nvPr/>
        </p:nvSpPr>
        <p:spPr>
          <a:xfrm>
            <a:off x="6108300" y="2913200"/>
            <a:ext cx="2901300" cy="8598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Royal Mosa</a:t>
            </a:r>
            <a:endParaRPr sz="10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За 8 л выбросы CO</a:t>
            </a:r>
            <a:r>
              <a:rPr lang="ru" sz="1000" b="0" i="0" u="none" strike="noStrike" cap="none" baseline="-25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ru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↓ на 48%, выбросы PM ↓ на 91%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Экономия за счет ↓ потребления воды на 50% = 360 тыс. евро в год</a:t>
            </a:r>
            <a:endParaRPr sz="10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0" name="Google Shape;510;p62"/>
          <p:cNvSpPr/>
          <p:nvPr/>
        </p:nvSpPr>
        <p:spPr>
          <a:xfrm>
            <a:off x="6108300" y="3766296"/>
            <a:ext cx="2902200" cy="129550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Puma Corporation</a:t>
            </a:r>
            <a:endParaRPr sz="1000" b="1" i="0" u="none" strike="noStrike" cap="non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CO2 ↓ на 20% (прямой) и 13% (косвенно),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экономия воды (22 и 11%) =&gt; </a:t>
            </a:r>
            <a:r>
              <a:rPr lang="ru"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экономия 25 тыс. евро/год,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сокращение потребления бумаги и уменьшения бумажных отходов </a:t>
            </a:r>
            <a:r>
              <a:rPr lang="ru"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=&gt; экономия 100 тыс. евро/год</a:t>
            </a:r>
            <a:endParaRPr sz="1000" b="1" i="0" u="none" strike="noStrike" cap="non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1" name="Google Shape;511;p62"/>
          <p:cNvSpPr/>
          <p:nvPr/>
        </p:nvSpPr>
        <p:spPr>
          <a:xfrm>
            <a:off x="4027838" y="965525"/>
            <a:ext cx="157800" cy="173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62"/>
          <p:cNvSpPr/>
          <p:nvPr/>
        </p:nvSpPr>
        <p:spPr>
          <a:xfrm>
            <a:off x="4212938" y="965525"/>
            <a:ext cx="157800" cy="173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62"/>
          <p:cNvSpPr/>
          <p:nvPr/>
        </p:nvSpPr>
        <p:spPr>
          <a:xfrm>
            <a:off x="4398038" y="965525"/>
            <a:ext cx="157800" cy="173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62"/>
          <p:cNvSpPr/>
          <p:nvPr/>
        </p:nvSpPr>
        <p:spPr>
          <a:xfrm>
            <a:off x="5445463" y="1272975"/>
            <a:ext cx="157800" cy="173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62"/>
          <p:cNvSpPr/>
          <p:nvPr/>
        </p:nvSpPr>
        <p:spPr>
          <a:xfrm>
            <a:off x="5630563" y="1272975"/>
            <a:ext cx="157800" cy="173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62"/>
          <p:cNvSpPr/>
          <p:nvPr/>
        </p:nvSpPr>
        <p:spPr>
          <a:xfrm>
            <a:off x="4171825" y="1657262"/>
            <a:ext cx="157800" cy="173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62"/>
          <p:cNvSpPr/>
          <p:nvPr/>
        </p:nvSpPr>
        <p:spPr>
          <a:xfrm>
            <a:off x="3692188" y="2212364"/>
            <a:ext cx="157800" cy="173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62"/>
          <p:cNvSpPr/>
          <p:nvPr/>
        </p:nvSpPr>
        <p:spPr>
          <a:xfrm>
            <a:off x="3977437" y="2600098"/>
            <a:ext cx="157800" cy="173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62"/>
          <p:cNvSpPr/>
          <p:nvPr/>
        </p:nvSpPr>
        <p:spPr>
          <a:xfrm>
            <a:off x="4996363" y="3077705"/>
            <a:ext cx="171640" cy="19825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62"/>
          <p:cNvSpPr/>
          <p:nvPr/>
        </p:nvSpPr>
        <p:spPr>
          <a:xfrm>
            <a:off x="5814165" y="3370673"/>
            <a:ext cx="157800" cy="173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62"/>
          <p:cNvSpPr/>
          <p:nvPr/>
        </p:nvSpPr>
        <p:spPr>
          <a:xfrm>
            <a:off x="5614354" y="3835549"/>
            <a:ext cx="157800" cy="173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62"/>
          <p:cNvSpPr/>
          <p:nvPr/>
        </p:nvSpPr>
        <p:spPr>
          <a:xfrm>
            <a:off x="687227" y="3566112"/>
            <a:ext cx="157800" cy="173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62"/>
          <p:cNvSpPr/>
          <p:nvPr/>
        </p:nvSpPr>
        <p:spPr>
          <a:xfrm>
            <a:off x="872327" y="3566112"/>
            <a:ext cx="157800" cy="173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62"/>
          <p:cNvSpPr/>
          <p:nvPr/>
        </p:nvSpPr>
        <p:spPr>
          <a:xfrm>
            <a:off x="1057427" y="3566112"/>
            <a:ext cx="157800" cy="173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62"/>
          <p:cNvSpPr txBox="1"/>
          <p:nvPr/>
        </p:nvSpPr>
        <p:spPr>
          <a:xfrm>
            <a:off x="162825" y="4161500"/>
            <a:ext cx="208092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ru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Техперевооружение основного процесса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6" name="Google Shape;526;p62"/>
          <p:cNvSpPr txBox="1"/>
          <p:nvPr/>
        </p:nvSpPr>
        <p:spPr>
          <a:xfrm>
            <a:off x="2731703" y="4239838"/>
            <a:ext cx="2436300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использование инноваций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27" name="Google Shape;527;p62"/>
          <p:cNvCxnSpPr>
            <a:stCxn id="526" idx="1"/>
            <a:endCxn id="525" idx="3"/>
          </p:cNvCxnSpPr>
          <p:nvPr/>
        </p:nvCxnSpPr>
        <p:spPr>
          <a:xfrm rot="10800000">
            <a:off x="2243603" y="4407600"/>
            <a:ext cx="488100" cy="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8" name="Google Shape;528;p62"/>
          <p:cNvSpPr/>
          <p:nvPr/>
        </p:nvSpPr>
        <p:spPr>
          <a:xfrm>
            <a:off x="4718903" y="4287562"/>
            <a:ext cx="157800" cy="173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62"/>
          <p:cNvSpPr/>
          <p:nvPr/>
        </p:nvSpPr>
        <p:spPr>
          <a:xfrm>
            <a:off x="4904003" y="4287562"/>
            <a:ext cx="157800" cy="173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62"/>
          <p:cNvSpPr/>
          <p:nvPr/>
        </p:nvSpPr>
        <p:spPr>
          <a:xfrm>
            <a:off x="5089103" y="4287562"/>
            <a:ext cx="157800" cy="173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1" name="Google Shape;531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3"/>
          <p:cNvSpPr txBox="1">
            <a:spLocks noGrp="1"/>
          </p:cNvSpPr>
          <p:nvPr>
            <p:ph type="title"/>
          </p:nvPr>
        </p:nvSpPr>
        <p:spPr>
          <a:xfrm>
            <a:off x="345125" y="0"/>
            <a:ext cx="75417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 sz="2400">
                <a:latin typeface="Montserrat"/>
                <a:ea typeface="Montserrat"/>
                <a:cs typeface="Montserrat"/>
                <a:sym typeface="Montserrat"/>
              </a:rPr>
              <a:t>Модернизация производства. Мотивация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7" name="Google Shape;537;p63"/>
          <p:cNvSpPr txBox="1"/>
          <p:nvPr/>
        </p:nvSpPr>
        <p:spPr>
          <a:xfrm>
            <a:off x="258450" y="1030300"/>
            <a:ext cx="63351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ru" sz="12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проект Gigaton</a:t>
            </a:r>
            <a:endParaRPr sz="1200" b="1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Центр устойчивого развития Walmart</a:t>
            </a:r>
            <a:endParaRPr sz="11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sng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Для поставщиков</a:t>
            </a:r>
            <a:r>
              <a:rPr lang="ru" sz="11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– выбрать 1 из направлений:</a:t>
            </a:r>
            <a:r>
              <a:rPr lang="ru" sz="11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энергия, отходы, упаковка, природа, использование продукта.</a:t>
            </a:r>
            <a:endParaRPr sz="11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sng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Для компаний: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Вступить в проект </a:t>
            </a:r>
            <a:r>
              <a:rPr lang="en-US" sz="1100" b="0" i="0" u="none" strike="noStrike" cap="none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Wingdings" panose="05000000000000000000" pitchFamily="2" charset="2"/>
              </a:rPr>
              <a:t> </a:t>
            </a:r>
            <a:r>
              <a:rPr lang="ru" sz="1100" b="0" i="0" u="none" strike="noStrike" cap="none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определить </a:t>
            </a:r>
            <a:r>
              <a:rPr lang="ru" sz="11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цели (SMART) </a:t>
            </a:r>
            <a:r>
              <a:rPr lang="en-US" sz="1100" b="0" i="0" u="none" strike="noStrike" cap="none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Wingdings" panose="05000000000000000000" pitchFamily="2" charset="2"/>
              </a:rPr>
              <a:t> </a:t>
            </a:r>
            <a:r>
              <a:rPr lang="ru" sz="1100" b="0" i="0" u="none" strike="noStrike" cap="none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отчет </a:t>
            </a:r>
            <a:r>
              <a:rPr lang="ru" sz="11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 прогрессе </a:t>
            </a:r>
            <a:r>
              <a:rPr lang="en-US" sz="1100" b="0" i="0" u="none" strike="noStrike" cap="none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Wingdings" panose="05000000000000000000" pitchFamily="2" charset="2"/>
              </a:rPr>
              <a:t> </a:t>
            </a:r>
            <a:r>
              <a:rPr lang="ru" sz="1100" b="0" i="0" u="none" strike="noStrike" cap="none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признание</a:t>
            </a:r>
            <a:endParaRPr sz="11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38" name="Google Shape;538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4701" y="2281838"/>
            <a:ext cx="6413273" cy="575400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63"/>
          <p:cNvSpPr txBox="1"/>
          <p:nvPr/>
        </p:nvSpPr>
        <p:spPr>
          <a:xfrm>
            <a:off x="258439" y="2916659"/>
            <a:ext cx="3654342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ru"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корпоративное членство в WWF</a:t>
            </a:r>
            <a:endParaRPr sz="12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ru"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сертификация ISO 14000</a:t>
            </a:r>
            <a:endParaRPr sz="12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0" name="Google Shape;540;p63"/>
          <p:cNvSpPr txBox="1"/>
          <p:nvPr/>
        </p:nvSpPr>
        <p:spPr>
          <a:xfrm>
            <a:off x="345125" y="554020"/>
            <a:ext cx="475850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а) Членство и </a:t>
            </a:r>
            <a:r>
              <a:rPr lang="ru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международная</a:t>
            </a:r>
            <a:r>
              <a:rPr lang="ru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поддержка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1" name="Google Shape;541;p63"/>
          <p:cNvSpPr txBox="1"/>
          <p:nvPr/>
        </p:nvSpPr>
        <p:spPr>
          <a:xfrm>
            <a:off x="298015" y="3822030"/>
            <a:ext cx="4682400" cy="90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б) </a:t>
            </a:r>
            <a:r>
              <a:rPr lang="ru" sz="1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Национальное</a:t>
            </a:r>
            <a:r>
              <a:rPr lang="ru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признание и поддержка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-"/>
            </a:pPr>
            <a:r>
              <a:rPr lang="ru"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система грантов</a:t>
            </a:r>
            <a:endParaRPr sz="1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-"/>
            </a:pPr>
            <a:r>
              <a:rPr lang="ru"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конкурсы при разработке индивидуальных экологических стандартов</a:t>
            </a:r>
            <a:endParaRPr sz="1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2" name="Google Shape;542;p63"/>
          <p:cNvSpPr txBox="1"/>
          <p:nvPr/>
        </p:nvSpPr>
        <p:spPr>
          <a:xfrm>
            <a:off x="6237491" y="653690"/>
            <a:ext cx="2775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в) Ограничивающие меры: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ответственность разной степени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3" name="Google Shape;543;p63"/>
          <p:cNvSpPr txBox="1"/>
          <p:nvPr/>
        </p:nvSpPr>
        <p:spPr>
          <a:xfrm>
            <a:off x="5892269" y="3191103"/>
            <a:ext cx="3120600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Стратегия развития,</a:t>
            </a:r>
            <a:endParaRPr sz="1400" b="0" i="0" u="sng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Экологический стандарт ЧО </a:t>
            </a:r>
            <a:r>
              <a:rPr lang="ru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(рекомендательный характер)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система добровольного экологического аудита 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44" name="Google Shape;544;p63"/>
          <p:cNvCxnSpPr/>
          <p:nvPr/>
        </p:nvCxnSpPr>
        <p:spPr>
          <a:xfrm>
            <a:off x="2938953" y="3317856"/>
            <a:ext cx="3717000" cy="958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5" name="Google Shape;545;p63"/>
          <p:cNvSpPr/>
          <p:nvPr/>
        </p:nvSpPr>
        <p:spPr>
          <a:xfrm>
            <a:off x="2142544" y="925186"/>
            <a:ext cx="2901300" cy="28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заводы Hayco</a:t>
            </a:r>
            <a:endParaRPr sz="10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4"/>
          <p:cNvSpPr txBox="1"/>
          <p:nvPr/>
        </p:nvSpPr>
        <p:spPr>
          <a:xfrm>
            <a:off x="195175" y="103325"/>
            <a:ext cx="8829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51" name="Google Shape;551;p64"/>
          <p:cNvPicPr preferRelativeResize="0"/>
          <p:nvPr/>
        </p:nvPicPr>
        <p:blipFill rotWithShape="1">
          <a:blip r:embed="rId3">
            <a:alphaModFix/>
          </a:blip>
          <a:srcRect r="6919"/>
          <a:stretch/>
        </p:blipFill>
        <p:spPr>
          <a:xfrm>
            <a:off x="3190282" y="472775"/>
            <a:ext cx="5953718" cy="4675288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64"/>
          <p:cNvSpPr txBox="1"/>
          <p:nvPr/>
        </p:nvSpPr>
        <p:spPr>
          <a:xfrm>
            <a:off x="195175" y="79451"/>
            <a:ext cx="5776443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Экоинжиниринг. Эко-школы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64"/>
          <p:cNvSpPr txBox="1"/>
          <p:nvPr/>
        </p:nvSpPr>
        <p:spPr>
          <a:xfrm>
            <a:off x="12213" y="3573870"/>
            <a:ext cx="4597462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Партнёры: </a:t>
            </a:r>
            <a:endParaRPr sz="10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ru"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Хартия Земли, </a:t>
            </a:r>
            <a:endParaRPr sz="10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ru"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Программа ООН по окружающей среде, </a:t>
            </a:r>
            <a:endParaRPr sz="10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ru"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Фонд экологического образования, </a:t>
            </a:r>
            <a:endParaRPr sz="10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ru"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Глобальная программа действий, </a:t>
            </a:r>
            <a:endParaRPr sz="10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ru"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eTwinning</a:t>
            </a:r>
            <a:endParaRPr sz="10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ru"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Международная ассоциация школ, </a:t>
            </a:r>
            <a:endParaRPr sz="10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ru"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Глобальная сеть по очистке мусора, </a:t>
            </a:r>
            <a:endParaRPr sz="10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●"/>
            </a:pPr>
            <a:r>
              <a:rPr lang="ru"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Фонд Марса Ригли, Европейский фонд Toyota, Фонд Alcoa</a:t>
            </a:r>
            <a:endParaRPr sz="10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54" name="Google Shape;554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171" y="1128960"/>
            <a:ext cx="2956311" cy="2230210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64"/>
          <p:cNvSpPr/>
          <p:nvPr/>
        </p:nvSpPr>
        <p:spPr>
          <a:xfrm>
            <a:off x="310171" y="764909"/>
            <a:ext cx="24256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Проект EcoSchool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64"/>
          <p:cNvSpPr/>
          <p:nvPr/>
        </p:nvSpPr>
        <p:spPr>
          <a:xfrm>
            <a:off x="6751600" y="4703600"/>
            <a:ext cx="1064400" cy="33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64"/>
          <p:cNvSpPr txBox="1"/>
          <p:nvPr/>
        </p:nvSpPr>
        <p:spPr>
          <a:xfrm>
            <a:off x="6751600" y="4622750"/>
            <a:ext cx="135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>
                <a:latin typeface="Calibri"/>
                <a:ea typeface="Calibri"/>
                <a:cs typeface="Calibri"/>
                <a:sym typeface="Calibri"/>
              </a:rPr>
              <a:t>НАБЛЮДАТЬ И ОЦЕНИВАТЬ</a:t>
            </a:r>
            <a:endParaRPr sz="9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5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9"/>
              <a:buFont typeface="Arial"/>
              <a:buNone/>
            </a:pPr>
            <a:r>
              <a:rPr lang="ru" sz="2800">
                <a:latin typeface="Montserrat"/>
                <a:ea typeface="Montserrat"/>
                <a:cs typeface="Montserrat"/>
                <a:sym typeface="Montserrat"/>
              </a:rPr>
              <a:t>Экоинжиниринг. Высшие и средние учебные заведения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3" name="Google Shape;563;p65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ru" sz="1600">
                <a:latin typeface="Montserrat"/>
                <a:ea typeface="Montserrat"/>
                <a:cs typeface="Montserrat"/>
                <a:sym typeface="Montserrat"/>
              </a:rPr>
              <a:t> «Зеленые»</a:t>
            </a:r>
            <a:r>
              <a:rPr lang="ru" sz="1600">
                <a:solidFill>
                  <a:srgbClr val="2C2D2E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600">
                <a:latin typeface="Montserrat"/>
                <a:ea typeface="Montserrat"/>
                <a:cs typeface="Montserrat"/>
                <a:sym typeface="Montserrat"/>
              </a:rPr>
              <a:t>ВУЗы России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4" name="Google Shape;564;p65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767988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•"/>
            </a:pPr>
            <a:r>
              <a:rPr lang="ru" sz="1400">
                <a:latin typeface="Montserrat"/>
                <a:ea typeface="Montserrat"/>
                <a:cs typeface="Montserrat"/>
                <a:sym typeface="Montserrat"/>
              </a:rPr>
              <a:t>вебинары, онлайн-конференции,  экоквесты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•"/>
            </a:pPr>
            <a:r>
              <a:rPr lang="ru" sz="1400">
                <a:latin typeface="Montserrat"/>
                <a:ea typeface="Montserrat"/>
                <a:cs typeface="Montserrat"/>
                <a:sym typeface="Montserrat"/>
              </a:rPr>
              <a:t>методические материалы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ru" sz="1400">
                <a:latin typeface="Montserrat"/>
                <a:ea typeface="Montserrat"/>
                <a:cs typeface="Montserrat"/>
                <a:sym typeface="Montserrat"/>
              </a:rPr>
              <a:t>Партнёры: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ru" sz="1400">
                <a:latin typeface="Montserrat"/>
                <a:ea typeface="Montserrat"/>
                <a:cs typeface="Montserrat"/>
                <a:sym typeface="Montserrat"/>
              </a:rPr>
              <a:t>Движение ЭКА, ЭРА фонд, Центр экономии ресурсов, Экотехнологии, RYEP, Вода России, CocaCola, LeroyMerlin, МИНПРИРОДЫ РОССИИ, Доброволец России, SPLAT</a:t>
            </a:r>
            <a:endParaRPr sz="1200"/>
          </a:p>
        </p:txBody>
      </p:sp>
      <p:sp>
        <p:nvSpPr>
          <p:cNvPr id="565" name="Google Shape;565;p65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43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" dirty="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EcoSchool </a:t>
            </a:r>
            <a:r>
              <a:rPr lang="en-US" dirty="0" smtClean="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Wingdings" panose="05000000000000000000" pitchFamily="2" charset="2"/>
              </a:rPr>
              <a:t> </a:t>
            </a:r>
            <a:r>
              <a:rPr lang="ru" dirty="0" smtClean="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EcoCampus</a:t>
            </a:r>
            <a:endParaRPr dirty="0"/>
          </a:p>
        </p:txBody>
      </p:sp>
      <p:sp>
        <p:nvSpPr>
          <p:cNvPr id="566" name="Google Shape;566;p65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3970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ru" sz="1400" u="sng">
                <a:latin typeface="Montserrat"/>
                <a:ea typeface="Montserrat"/>
                <a:cs typeface="Montserrat"/>
                <a:sym typeface="Montserrat"/>
              </a:rPr>
              <a:t>Поэтапная модернизация и признание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ru" sz="1400">
                <a:latin typeface="Montserrat"/>
                <a:ea typeface="Montserrat"/>
                <a:cs typeface="Montserrat"/>
                <a:sym typeface="Montserrat"/>
              </a:rPr>
              <a:t>Обучение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ru" sz="1400">
                <a:latin typeface="Montserrat"/>
                <a:ea typeface="Montserrat"/>
                <a:cs typeface="Montserrat"/>
                <a:sym typeface="Montserrat"/>
              </a:rPr>
              <a:t>Консультирование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ru" sz="1400">
                <a:latin typeface="Montserrat"/>
                <a:ea typeface="Montserrat"/>
                <a:cs typeface="Montserrat"/>
                <a:sym typeface="Montserrat"/>
              </a:rPr>
              <a:t>Электронное обучение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ru" sz="1400">
                <a:latin typeface="Montserrat"/>
                <a:ea typeface="Montserrat"/>
                <a:cs typeface="Montserrat"/>
                <a:sym typeface="Montserrat"/>
              </a:rPr>
              <a:t>Программное обеспечение</a:t>
            </a:r>
            <a:endParaRPr/>
          </a:p>
          <a:p>
            <a:pPr marL="1397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ru" sz="1400">
                <a:latin typeface="Montserrat"/>
                <a:ea typeface="Montserrat"/>
                <a:cs typeface="Montserrat"/>
                <a:sym typeface="Montserrat"/>
              </a:rPr>
              <a:t>74 организации (</a:t>
            </a:r>
            <a:r>
              <a:rPr lang="ru" sz="1400" u="sng">
                <a:latin typeface="Montserrat"/>
                <a:ea typeface="Montserrat"/>
                <a:cs typeface="Montserrat"/>
                <a:sym typeface="Montserrat"/>
              </a:rPr>
              <a:t>Англия</a:t>
            </a:r>
            <a:r>
              <a:rPr lang="ru" sz="1400">
                <a:latin typeface="Montserrat"/>
                <a:ea typeface="Montserrat"/>
                <a:cs typeface="Montserrat"/>
                <a:sym typeface="Montserrat"/>
              </a:rPr>
              <a:t>, Китай, Нигерия)</a:t>
            </a:r>
            <a:endParaRPr/>
          </a:p>
          <a:p>
            <a:pPr marL="1397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ru" sz="1400">
                <a:latin typeface="Montserrat"/>
                <a:ea typeface="Montserrat"/>
                <a:cs typeface="Montserrat"/>
                <a:sym typeface="Montserrat"/>
              </a:rPr>
              <a:t>сертификация ISO 14001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67" name="Google Shape;567;p65"/>
          <p:cNvCxnSpPr/>
          <p:nvPr/>
        </p:nvCxnSpPr>
        <p:spPr>
          <a:xfrm>
            <a:off x="4455829" y="1355102"/>
            <a:ext cx="6900" cy="3373800"/>
          </a:xfrm>
          <a:prstGeom prst="straightConnector1">
            <a:avLst/>
          </a:prstGeom>
          <a:noFill/>
          <a:ln w="9525" cap="flat" cmpd="sng">
            <a:solidFill>
              <a:srgbClr val="A0A4AA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Стратегия УГЧ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1" name="Google Shape;301;p54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785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9525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ru" sz="1200" b="1" dirty="0">
                <a:latin typeface="Montserrat"/>
                <a:ea typeface="Montserrat"/>
                <a:cs typeface="Montserrat"/>
                <a:sym typeface="Montserrat"/>
              </a:rPr>
              <a:t>Целевое состояние – </a:t>
            </a:r>
            <a:r>
              <a:rPr lang="ru" sz="1200" dirty="0">
                <a:latin typeface="Montserrat"/>
                <a:ea typeface="Montserrat"/>
                <a:cs typeface="Montserrat"/>
                <a:sym typeface="Montserrat"/>
              </a:rPr>
              <a:t>Челябинск – город современной безопасной промышленности и центр разработки, производства и внедрения лучших экологических решений в сфере нейтрализации негативного воздействия на окружающую среду и безопасного эффективного природопользования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2" name="Google Shape;302;p54"/>
          <p:cNvSpPr/>
          <p:nvPr/>
        </p:nvSpPr>
        <p:spPr>
          <a:xfrm>
            <a:off x="4147457" y="1991906"/>
            <a:ext cx="4876799" cy="247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Показатели: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AutoNum type="arabicPeriod"/>
            </a:pPr>
            <a:r>
              <a:rPr lang="ru" sz="12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Качество воздуха (SDEWES): </a:t>
            </a:r>
            <a:r>
              <a:rPr lang="ru" sz="12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концентрации частиц pm10, pm2.5, концентрации CO</a:t>
            </a:r>
            <a:r>
              <a:rPr lang="ru" sz="1200" b="0" i="0" u="none" strike="noStrike" cap="none" baseline="-250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ru" sz="12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SO</a:t>
            </a:r>
            <a:r>
              <a:rPr lang="ru" sz="1200" b="0" i="0" u="none" strike="noStrike" cap="none" baseline="-250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ru" sz="12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NO</a:t>
            </a:r>
            <a:r>
              <a:rPr lang="ru" sz="1200" b="0" i="0" u="none" strike="noStrike" cap="none" baseline="-250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 </a:t>
            </a:r>
            <a:r>
              <a:rPr lang="ru" sz="12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(сумма)</a:t>
            </a:r>
            <a:endParaRPr sz="1200" dirty="0"/>
          </a:p>
          <a:p>
            <a:pPr marL="2286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AutoNum type="arabicPeriod"/>
            </a:pPr>
            <a:r>
              <a:rPr lang="ru" sz="12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Объем выбросов загрязняющих атмосферу веществ, отходящих от стационарных источников</a:t>
            </a:r>
            <a:endParaRPr sz="1200" dirty="0"/>
          </a:p>
          <a:p>
            <a:pPr marL="2286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AutoNum type="arabicPeriod"/>
            </a:pPr>
            <a:r>
              <a:rPr lang="ru" sz="12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Качество воды (SDEWES): </a:t>
            </a:r>
            <a:r>
              <a:rPr lang="ru" sz="12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кол-во растворенного кислорода, pH, солесодержание, количества азота и фосфора (https://doi.org/10.1016/j.ecolind.2011.04.023)</a:t>
            </a:r>
            <a:endParaRPr sz="1200" dirty="0"/>
          </a:p>
          <a:p>
            <a:pPr marL="2286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AutoNum type="arabicPeriod"/>
            </a:pPr>
            <a:r>
              <a:rPr lang="ru" sz="12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Количество дней в году без превышения ПДК поллютантов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AutoNum type="arabicPeriod"/>
            </a:pPr>
            <a:r>
              <a:rPr lang="ru" sz="12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Доля переработанных отходов в общем объеме ТКО</a:t>
            </a:r>
            <a:endParaRPr sz="1200" dirty="0"/>
          </a:p>
          <a:p>
            <a:pPr marL="2286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AutoNum type="arabicPeriod"/>
            </a:pPr>
            <a:r>
              <a:rPr lang="ru" sz="12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Объем ТКО</a:t>
            </a:r>
            <a:endParaRPr sz="1200" dirty="0"/>
          </a:p>
          <a:p>
            <a:pPr marL="2286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AutoNum type="arabicPeriod"/>
            </a:pPr>
            <a:r>
              <a:rPr lang="ru" sz="12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Обеспеченность населения зелеными насаждениями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3" name="Google Shape;303;p54"/>
          <p:cNvSpPr/>
          <p:nvPr/>
        </p:nvSpPr>
        <p:spPr>
          <a:xfrm>
            <a:off x="311700" y="1993786"/>
            <a:ext cx="3407229" cy="2508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525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Направления трансформации:</a:t>
            </a:r>
            <a:endParaRPr sz="1200" dirty="0"/>
          </a:p>
          <a:p>
            <a:pPr marL="171450" marR="0" lvl="0" indent="-1714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ru" sz="12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Модернизация производства. </a:t>
            </a:r>
            <a:endParaRPr sz="1200" dirty="0"/>
          </a:p>
          <a:p>
            <a:pPr marL="171450" marR="0" lvl="0" indent="-1714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ru" sz="12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Управление качеством атмосферного воздуха и воды. </a:t>
            </a:r>
            <a:endParaRPr sz="1200" dirty="0"/>
          </a:p>
          <a:p>
            <a:pPr marL="171450" marR="0" lvl="0" indent="-1714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ru" sz="12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Создание и использование комплексной системы обращения с твердыми коммунальными отходами и отходами промышленных предприятий. </a:t>
            </a:r>
            <a:endParaRPr sz="1200" dirty="0"/>
          </a:p>
          <a:p>
            <a:pPr marL="171450" marR="0" lvl="0" indent="-1714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ru" sz="12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Комплексное озеленение города и защита природных и искусственных экосистем. </a:t>
            </a:r>
            <a:endParaRPr sz="1200" dirty="0"/>
          </a:p>
          <a:p>
            <a:pPr marL="171450" marR="0" lvl="0" indent="-1714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ru" sz="12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Гуманитарный экоинжиниринг</a:t>
            </a:r>
            <a:endParaRPr sz="12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04" name="Google Shape;304;p54"/>
          <p:cNvCxnSpPr/>
          <p:nvPr/>
        </p:nvCxnSpPr>
        <p:spPr>
          <a:xfrm>
            <a:off x="3951514" y="2024745"/>
            <a:ext cx="21772" cy="2618938"/>
          </a:xfrm>
          <a:prstGeom prst="straightConnector1">
            <a:avLst/>
          </a:prstGeom>
          <a:noFill/>
          <a:ln w="9525" cap="flat" cmpd="sng">
            <a:solidFill>
              <a:srgbClr val="A0A4AA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5"/>
          <p:cNvSpPr txBox="1">
            <a:spLocks noGrp="1"/>
          </p:cNvSpPr>
          <p:nvPr>
            <p:ph type="title"/>
          </p:nvPr>
        </p:nvSpPr>
        <p:spPr>
          <a:xfrm>
            <a:off x="239050" y="66125"/>
            <a:ext cx="8276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Ключевые показатели</a:t>
            </a:r>
            <a:endParaRPr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0" name="Google Shape;310;p55"/>
          <p:cNvSpPr txBox="1"/>
          <p:nvPr/>
        </p:nvSpPr>
        <p:spPr>
          <a:xfrm>
            <a:off x="3788125" y="596183"/>
            <a:ext cx="2930400" cy="831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концентрации частиц pm10, pm2.5, концентрации CO</a:t>
            </a:r>
            <a:r>
              <a:rPr lang="ru" baseline="-2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ru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SO</a:t>
            </a:r>
            <a:r>
              <a:rPr lang="ru" baseline="-2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ru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NO</a:t>
            </a:r>
            <a:r>
              <a:rPr lang="ru" baseline="-2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 </a:t>
            </a:r>
            <a:r>
              <a:rPr lang="ru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(сумма)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11" name="Google Shape;311;p55"/>
          <p:cNvSpPr/>
          <p:nvPr/>
        </p:nvSpPr>
        <p:spPr>
          <a:xfrm>
            <a:off x="556125" y="861233"/>
            <a:ext cx="2745300" cy="301200"/>
          </a:xfrm>
          <a:prstGeom prst="rect">
            <a:avLst/>
          </a:prstGeom>
          <a:solidFill>
            <a:srgbClr val="E6B8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55"/>
          <p:cNvSpPr txBox="1"/>
          <p:nvPr/>
        </p:nvSpPr>
        <p:spPr>
          <a:xfrm>
            <a:off x="3788225" y="1597847"/>
            <a:ext cx="2930400" cy="1262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кол-во растворенного O</a:t>
            </a:r>
            <a:r>
              <a:rPr lang="ru" baseline="-2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ru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pH, солесодержание, количество азота и фосфора (https://doi.org/10.1016/j.ecolind.2011.04.023)</a:t>
            </a:r>
            <a:endParaRPr/>
          </a:p>
        </p:txBody>
      </p:sp>
      <p:sp>
        <p:nvSpPr>
          <p:cNvPr id="313" name="Google Shape;313;p55"/>
          <p:cNvSpPr/>
          <p:nvPr/>
        </p:nvSpPr>
        <p:spPr>
          <a:xfrm>
            <a:off x="556125" y="2078297"/>
            <a:ext cx="2838000" cy="301200"/>
          </a:xfrm>
          <a:prstGeom prst="rect">
            <a:avLst/>
          </a:prstGeom>
          <a:solidFill>
            <a:srgbClr val="E6B8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55"/>
          <p:cNvSpPr/>
          <p:nvPr/>
        </p:nvSpPr>
        <p:spPr>
          <a:xfrm>
            <a:off x="556125" y="2464694"/>
            <a:ext cx="2838000" cy="614100"/>
          </a:xfrm>
          <a:prstGeom prst="rect">
            <a:avLst/>
          </a:prstGeom>
          <a:solidFill>
            <a:srgbClr val="E6B8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55"/>
          <p:cNvSpPr/>
          <p:nvPr/>
        </p:nvSpPr>
        <p:spPr>
          <a:xfrm>
            <a:off x="301424" y="828575"/>
            <a:ext cx="3092499" cy="40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54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ru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Качество </a:t>
            </a:r>
            <a:r>
              <a:rPr lang="ru" b="0" i="0" u="none" strike="noStrike" cap="none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воздуха (SDEWES</a:t>
            </a:r>
            <a:r>
              <a:rPr lang="ru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) </a:t>
            </a:r>
            <a:endParaRPr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54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ru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Объем выбросов загрязняющих атмосферу веществ, отходящих от стационарных источников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54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ru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Качество воды (SDEWES</a:t>
            </a:r>
            <a:r>
              <a:rPr lang="ru" dirty="0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54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ru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Количество дней в году без превышения ПДК поллютантов</a:t>
            </a:r>
            <a:endParaRPr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54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ru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Доля переработанных отходов в общем объеме ТКО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54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ru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Объем ТКО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54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ru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Обеспеченность населения зелеными насаждениями</a:t>
            </a:r>
            <a:endParaRPr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16" name="Google Shape;316;p55"/>
          <p:cNvCxnSpPr>
            <a:stCxn id="311" idx="3"/>
            <a:endCxn id="310" idx="1"/>
          </p:cNvCxnSpPr>
          <p:nvPr/>
        </p:nvCxnSpPr>
        <p:spPr>
          <a:xfrm>
            <a:off x="3301425" y="1011833"/>
            <a:ext cx="48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" name="Google Shape;317;p55"/>
          <p:cNvCxnSpPr>
            <a:stCxn id="312" idx="1"/>
            <a:endCxn id="313" idx="3"/>
          </p:cNvCxnSpPr>
          <p:nvPr/>
        </p:nvCxnSpPr>
        <p:spPr>
          <a:xfrm flipH="1">
            <a:off x="3394125" y="2228897"/>
            <a:ext cx="394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8" name="Google Shape;318;p55"/>
          <p:cNvSpPr txBox="1"/>
          <p:nvPr/>
        </p:nvSpPr>
        <p:spPr>
          <a:xfrm>
            <a:off x="7205425" y="1129775"/>
            <a:ext cx="1587000" cy="831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Проекты по мониторингу индикаторов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19" name="Google Shape;319;p55"/>
          <p:cNvCxnSpPr>
            <a:stCxn id="310" idx="3"/>
            <a:endCxn id="318" idx="1"/>
          </p:cNvCxnSpPr>
          <p:nvPr/>
        </p:nvCxnSpPr>
        <p:spPr>
          <a:xfrm>
            <a:off x="6718525" y="1011833"/>
            <a:ext cx="486900" cy="53359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0" name="Google Shape;320;p55"/>
          <p:cNvCxnSpPr>
            <a:stCxn id="312" idx="3"/>
            <a:endCxn id="318" idx="1"/>
          </p:cNvCxnSpPr>
          <p:nvPr/>
        </p:nvCxnSpPr>
        <p:spPr>
          <a:xfrm flipV="1">
            <a:off x="6718625" y="1545425"/>
            <a:ext cx="486800" cy="68347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" name="Google Shape;321;p55"/>
          <p:cNvCxnSpPr>
            <a:stCxn id="318" idx="2"/>
          </p:cNvCxnSpPr>
          <p:nvPr/>
        </p:nvCxnSpPr>
        <p:spPr>
          <a:xfrm>
            <a:off x="7998925" y="1961075"/>
            <a:ext cx="6000" cy="93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2" name="Google Shape;322;p55"/>
          <p:cNvSpPr txBox="1"/>
          <p:nvPr/>
        </p:nvSpPr>
        <p:spPr>
          <a:xfrm>
            <a:off x="6401550" y="2838175"/>
            <a:ext cx="26328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alibri"/>
                <a:ea typeface="Calibri"/>
                <a:cs typeface="Calibri"/>
                <a:sym typeface="Calibri"/>
              </a:rPr>
              <a:t>Проект “Экомонитор”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режиме </a:t>
            </a:r>
            <a:r>
              <a:rPr lang="ru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мониторинга </a:t>
            </a: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(для предприятий и для города) система в реальном времени с интервалом 5 мин отображает на карте концентрации по нескольким типам загрязняющих веществ в заданных точках, предупреждая о превышении предельно допустимых норм.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6"/>
          <p:cNvSpPr txBox="1">
            <a:spLocks noGrp="1"/>
          </p:cNvSpPr>
          <p:nvPr>
            <p:ph type="title"/>
          </p:nvPr>
        </p:nvSpPr>
        <p:spPr>
          <a:xfrm>
            <a:off x="0" y="28226"/>
            <a:ext cx="9144000" cy="535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" sz="2000" dirty="0">
                <a:latin typeface="Montserrat" panose="020B0604020202020204" charset="-52"/>
                <a:cs typeface="Calibri Light" panose="020F0302020204030204" pitchFamily="34" charset="0"/>
              </a:rPr>
              <a:t>Система обеспечения экологической безопасности</a:t>
            </a:r>
            <a:endParaRPr sz="2000" dirty="0">
              <a:latin typeface="Montserrat" panose="020B0604020202020204" charset="-52"/>
              <a:cs typeface="Calibri Light" panose="020F0302020204030204" pitchFamily="34" charset="0"/>
            </a:endParaRPr>
          </a:p>
        </p:txBody>
      </p:sp>
      <p:sp>
        <p:nvSpPr>
          <p:cNvPr id="329" name="Google Shape;329;p56"/>
          <p:cNvSpPr/>
          <p:nvPr/>
        </p:nvSpPr>
        <p:spPr>
          <a:xfrm>
            <a:off x="2895600" y="532625"/>
            <a:ext cx="1600225" cy="1515900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i="0" u="sng" strike="noStrike" cap="none" dirty="0">
                <a:solidFill>
                  <a:srgbClr val="323F4F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МОНИТОРИНГ</a:t>
            </a:r>
            <a:r>
              <a:rPr lang="ru" b="0" i="0" u="sng" strike="noStrike" cap="none" dirty="0">
                <a:solidFill>
                  <a:srgbClr val="323F4F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:</a:t>
            </a:r>
            <a:endParaRPr sz="1050" u="sng" dirty="0">
              <a:solidFill>
                <a:srgbClr val="323F4F"/>
              </a:solidFill>
              <a:latin typeface="Montserrat" panose="020B0604020202020204" charset="-52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323F4F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Воздух</a:t>
            </a:r>
            <a:r>
              <a:rPr lang="ru" sz="1200" dirty="0">
                <a:solidFill>
                  <a:srgbClr val="323F4F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, вода, ТКО (объем + переработка), </a:t>
            </a:r>
            <a:r>
              <a:rPr lang="ru" sz="1200" b="1" dirty="0">
                <a:solidFill>
                  <a:srgbClr val="323F4F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зеленые насаждения</a:t>
            </a:r>
            <a:endParaRPr sz="1200" b="1" dirty="0">
              <a:solidFill>
                <a:srgbClr val="323F4F"/>
              </a:solidFill>
              <a:latin typeface="Montserrat" panose="020B0604020202020204" charset="-52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56"/>
          <p:cNvSpPr/>
          <p:nvPr/>
        </p:nvSpPr>
        <p:spPr>
          <a:xfrm>
            <a:off x="4651525" y="532625"/>
            <a:ext cx="3827700" cy="1515900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i="0" u="sng" strike="noStrike" cap="none" dirty="0">
                <a:solidFill>
                  <a:srgbClr val="323F4F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ДИНАМИЧЕСКИЙ ИНТЕРФЕЙС</a:t>
            </a:r>
            <a:endParaRPr sz="1200" b="0" i="0" u="sng" strike="noStrike" cap="none" dirty="0">
              <a:solidFill>
                <a:srgbClr val="323F4F"/>
              </a:solidFill>
              <a:latin typeface="Montserrat" panose="020B0604020202020204" charset="-52"/>
              <a:ea typeface="Calibri"/>
              <a:cs typeface="Calibri"/>
              <a:sym typeface="Calibri"/>
            </a:endParaRPr>
          </a:p>
          <a:p>
            <a:pPr marL="89999" marR="0" lvl="0" indent="-172549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300"/>
              <a:buFont typeface="Arial"/>
              <a:buChar char="•"/>
            </a:pPr>
            <a:r>
              <a:rPr lang="ru" sz="1200" b="0" i="0" u="none" strike="noStrike" cap="none" dirty="0">
                <a:solidFill>
                  <a:srgbClr val="323F4F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Система учета выбросов </a:t>
            </a:r>
            <a:r>
              <a:rPr lang="ru" sz="1200" b="1" i="0" u="none" strike="noStrike" cap="none" dirty="0">
                <a:solidFill>
                  <a:srgbClr val="323F4F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Экомонитор</a:t>
            </a:r>
            <a:endParaRPr sz="1200" b="1" i="0" u="none" strike="noStrike" cap="none" dirty="0">
              <a:solidFill>
                <a:srgbClr val="323F4F"/>
              </a:solidFill>
              <a:latin typeface="Montserrat" panose="020B0604020202020204" charset="-52"/>
              <a:ea typeface="Calibri"/>
              <a:cs typeface="Calibri"/>
              <a:sym typeface="Calibri"/>
            </a:endParaRPr>
          </a:p>
          <a:p>
            <a:pPr marL="89999" lvl="0" indent="-172549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300"/>
              <a:buChar char="•"/>
            </a:pPr>
            <a:r>
              <a:rPr lang="ru" sz="1200" b="1" dirty="0">
                <a:solidFill>
                  <a:srgbClr val="323F4F"/>
                </a:solidFill>
                <a:latin typeface="Montserrat" panose="020B0604020202020204" charset="-52"/>
                <a:ea typeface="Times New Roman"/>
                <a:cs typeface="Times New Roman"/>
                <a:sym typeface="Times New Roman"/>
              </a:rPr>
              <a:t>Мониторинг выбросов загрязняющих веществ от автотранспорта ИС «AIMS-Eco»</a:t>
            </a:r>
            <a:endParaRPr sz="1200" b="1" dirty="0">
              <a:solidFill>
                <a:srgbClr val="323F4F"/>
              </a:solidFill>
              <a:latin typeface="Montserrat" panose="020B0604020202020204" charset="-52"/>
              <a:ea typeface="Times New Roman"/>
              <a:cs typeface="Times New Roman"/>
              <a:sym typeface="Times New Roman"/>
            </a:endParaRPr>
          </a:p>
          <a:p>
            <a:pPr marL="89999" lvl="0" indent="-172549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300"/>
              <a:buFont typeface="Times New Roman"/>
              <a:buChar char="•"/>
            </a:pPr>
            <a:r>
              <a:rPr lang="ru" sz="1200" b="1" dirty="0">
                <a:solidFill>
                  <a:srgbClr val="323F4F"/>
                </a:solidFill>
                <a:latin typeface="Montserrat" panose="020B0604020202020204" charset="-52"/>
                <a:ea typeface="Times New Roman"/>
                <a:cs typeface="Times New Roman"/>
                <a:sym typeface="Times New Roman"/>
              </a:rPr>
              <a:t>Интерактивная дендрокарта</a:t>
            </a:r>
            <a:endParaRPr sz="1200" b="1" dirty="0">
              <a:solidFill>
                <a:srgbClr val="323F4F"/>
              </a:solidFill>
              <a:latin typeface="Montserrat" panose="020B0604020202020204" charset="-52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i="0" u="sng" strike="noStrike" cap="none" dirty="0">
                <a:solidFill>
                  <a:srgbClr val="323F4F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ЦИФРОВОЙ ДВОЙНИК</a:t>
            </a:r>
            <a:endParaRPr sz="900" u="sng" dirty="0">
              <a:solidFill>
                <a:srgbClr val="323F4F"/>
              </a:solidFill>
              <a:latin typeface="Montserrat" panose="020B0604020202020204" charset="-52"/>
            </a:endParaRPr>
          </a:p>
          <a:p>
            <a:pPr marL="254000" marR="0" lvl="0" indent="-247650" algn="l" rtl="0"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300"/>
              <a:buFont typeface="Arial"/>
              <a:buChar char="•"/>
            </a:pPr>
            <a:r>
              <a:rPr lang="ru" sz="1200" b="0" i="0" u="none" strike="noStrike" cap="none" dirty="0">
                <a:solidFill>
                  <a:srgbClr val="323F4F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Аналитический инструмент</a:t>
            </a:r>
            <a:r>
              <a:rPr lang="ru" sz="1200" dirty="0">
                <a:solidFill>
                  <a:srgbClr val="323F4F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 </a:t>
            </a:r>
            <a:r>
              <a:rPr lang="ru" sz="1200" b="1" dirty="0">
                <a:solidFill>
                  <a:srgbClr val="323F4F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Экомонитор</a:t>
            </a:r>
            <a:endParaRPr sz="1200" b="0" i="0" u="none" strike="noStrike" cap="none" dirty="0">
              <a:solidFill>
                <a:srgbClr val="323F4F"/>
              </a:solidFill>
              <a:latin typeface="Montserrat" panose="020B0604020202020204" charset="-52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31" name="Google Shape;331;p56"/>
          <p:cNvGraphicFramePr/>
          <p:nvPr>
            <p:extLst>
              <p:ext uri="{D42A27DB-BD31-4B8C-83A1-F6EECF244321}">
                <p14:modId xmlns:p14="http://schemas.microsoft.com/office/powerpoint/2010/main" val="3855048751"/>
              </p:ext>
            </p:extLst>
          </p:nvPr>
        </p:nvGraphicFramePr>
        <p:xfrm>
          <a:off x="155418" y="2124471"/>
          <a:ext cx="7138500" cy="2910880"/>
        </p:xfrm>
        <a:graphic>
          <a:graphicData uri="http://schemas.openxmlformats.org/drawingml/2006/table">
            <a:tbl>
              <a:tblPr firstRow="1" bandRow="1">
                <a:noFill/>
                <a:tableStyleId>{6D84F0B9-4B73-4F0A-A0AD-E5112C38054F}</a:tableStyleId>
              </a:tblPr>
              <a:tblGrid>
                <a:gridCol w="1703375"/>
                <a:gridCol w="5435125"/>
              </a:tblGrid>
              <a:tr h="2712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1500"/>
                        <a:buFont typeface="Calibri"/>
                        <a:buNone/>
                      </a:pPr>
                      <a:r>
                        <a:rPr lang="ru" sz="1400" u="none" strike="noStrike" cap="none" dirty="0">
                          <a:solidFill>
                            <a:srgbClr val="323F4F"/>
                          </a:solidFill>
                          <a:latin typeface="Montserrat" panose="020B0604020202020204" charset="-52"/>
                        </a:rPr>
                        <a:t>ПРОЕКТЫ </a:t>
                      </a:r>
                      <a:r>
                        <a:rPr lang="ru" sz="1400" dirty="0">
                          <a:solidFill>
                            <a:srgbClr val="323F4F"/>
                          </a:solidFill>
                          <a:latin typeface="Montserrat" panose="020B0604020202020204" charset="-52"/>
                        </a:rPr>
                        <a:t>ДОСТИЖЕНИЯ ЦЕЛЕВЫХ ПОКАЗАТЕЛЕЙ</a:t>
                      </a:r>
                      <a:endParaRPr sz="1050" dirty="0">
                        <a:latin typeface="Montserrat" panose="020B0604020202020204" charset="-52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4550">
                <a:tc gridSpan="2">
                  <a:txBody>
                    <a:bodyPr/>
                    <a:lstStyle/>
                    <a:p>
                      <a:pPr marL="215900" lvl="0" indent="-209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1300"/>
                        <a:buChar char="•"/>
                      </a:pPr>
                      <a:r>
                        <a:rPr lang="ru" sz="1200" dirty="0">
                          <a:solidFill>
                            <a:srgbClr val="323F4F"/>
                          </a:solidFill>
                          <a:latin typeface="Montserrat" panose="020B0604020202020204" charset="-52"/>
                          <a:ea typeface="Calibri"/>
                          <a:cs typeface="Calibri"/>
                          <a:sym typeface="Calibri"/>
                        </a:rPr>
                        <a:t>снижение выбросов и сбросов</a:t>
                      </a:r>
                      <a:r>
                        <a:rPr lang="ru" sz="1200" dirty="0">
                          <a:solidFill>
                            <a:srgbClr val="323F4F"/>
                          </a:solidFill>
                          <a:latin typeface="Montserrat" panose="020B0604020202020204" charset="-52"/>
                        </a:rPr>
                        <a:t>:</a:t>
                      </a:r>
                      <a:endParaRPr sz="1200" dirty="0">
                        <a:solidFill>
                          <a:srgbClr val="323F4F"/>
                        </a:solidFill>
                        <a:latin typeface="Montserrat" panose="020B0604020202020204" charset="-52"/>
                      </a:endParaRPr>
                    </a:p>
                    <a:p>
                      <a:pPr marL="26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dirty="0">
                          <a:solidFill>
                            <a:srgbClr val="323F4F"/>
                          </a:solidFill>
                          <a:latin typeface="Montserrat" panose="020B0604020202020204" charset="-52"/>
                        </a:rPr>
                        <a:t>- </a:t>
                      </a:r>
                      <a:r>
                        <a:rPr lang="ru" sz="1200" b="1" dirty="0">
                          <a:solidFill>
                            <a:srgbClr val="323F4F"/>
                          </a:solidFill>
                          <a:latin typeface="Montserrat" panose="020B0604020202020204" charset="-52"/>
                        </a:rPr>
                        <a:t>Поиск и устранение неучтенных и  несанкционированных источников загрязнения атмосферного воздуха</a:t>
                      </a:r>
                      <a:endParaRPr sz="1200" b="1" dirty="0">
                        <a:solidFill>
                          <a:srgbClr val="323F4F"/>
                        </a:solidFill>
                        <a:latin typeface="Montserrat" panose="020B0604020202020204" charset="-52"/>
                      </a:endParaRPr>
                    </a:p>
                    <a:p>
                      <a:pPr marL="26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dirty="0">
                          <a:solidFill>
                            <a:srgbClr val="323F4F"/>
                          </a:solidFill>
                          <a:latin typeface="Montserrat" panose="020B0604020202020204" charset="-52"/>
                        </a:rPr>
                        <a:t>- Модернизация производства: </a:t>
                      </a:r>
                      <a:r>
                        <a:rPr lang="ru" sz="1200" b="1" dirty="0">
                          <a:solidFill>
                            <a:srgbClr val="323F4F"/>
                          </a:solidFill>
                          <a:latin typeface="Montserrat" panose="020B0604020202020204" charset="-52"/>
                        </a:rPr>
                        <a:t>Челябинск - центр экокомпетенций по производству лучшего оборудования и лучших специалистов и технологий в сфере нейтрализации ННВОС</a:t>
                      </a:r>
                      <a:endParaRPr sz="1200" b="1" dirty="0">
                        <a:solidFill>
                          <a:srgbClr val="323F4F"/>
                        </a:solidFill>
                        <a:latin typeface="Montserrat" panose="020B0604020202020204" charset="-52"/>
                      </a:endParaRPr>
                    </a:p>
                    <a:p>
                      <a:pPr marL="215900" lvl="0" indent="-209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1300"/>
                        <a:buChar char="•"/>
                      </a:pPr>
                      <a:r>
                        <a:rPr lang="ru" sz="1200" b="1" dirty="0">
                          <a:solidFill>
                            <a:srgbClr val="323F4F"/>
                          </a:solidFill>
                          <a:latin typeface="Montserrat" panose="020B0604020202020204" charset="-52"/>
                        </a:rPr>
                        <a:t>Создание и использование комплексной системы обращения с ТКО и отходами промышленных предприятий</a:t>
                      </a:r>
                      <a:endParaRPr sz="1200" b="1" dirty="0">
                        <a:solidFill>
                          <a:srgbClr val="323F4F"/>
                        </a:solidFill>
                        <a:latin typeface="Montserrat" panose="020B0604020202020204" charset="-52"/>
                      </a:endParaRPr>
                    </a:p>
                    <a:p>
                      <a:pPr marL="215900" lvl="0" indent="-209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1300"/>
                        <a:buChar char="•"/>
                      </a:pPr>
                      <a:r>
                        <a:rPr lang="ru" sz="1200" b="1" dirty="0">
                          <a:solidFill>
                            <a:srgbClr val="323F4F"/>
                          </a:solidFill>
                          <a:latin typeface="Montserrat" panose="020B0604020202020204" charset="-52"/>
                        </a:rPr>
                        <a:t>“Концептуально  структурная схема озеленения города”</a:t>
                      </a:r>
                      <a:endParaRPr sz="1200" b="1" dirty="0">
                        <a:solidFill>
                          <a:srgbClr val="323F4F"/>
                        </a:solidFill>
                        <a:latin typeface="Montserrat" panose="020B0604020202020204" charset="-52"/>
                      </a:endParaRPr>
                    </a:p>
                    <a:p>
                      <a:pPr marL="215900" lvl="0" indent="-209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3F4F"/>
                        </a:buClr>
                        <a:buSzPts val="1300"/>
                        <a:buChar char="•"/>
                      </a:pPr>
                      <a:r>
                        <a:rPr lang="ru" sz="1200" dirty="0">
                          <a:solidFill>
                            <a:srgbClr val="323F4F"/>
                          </a:solidFill>
                          <a:latin typeface="Montserrat" panose="020B0604020202020204" charset="-52"/>
                        </a:rPr>
                        <a:t>Гуманитарный экоинжиниринг: </a:t>
                      </a:r>
                      <a:endParaRPr sz="1200" dirty="0">
                        <a:solidFill>
                          <a:srgbClr val="323F4F"/>
                        </a:solidFill>
                        <a:latin typeface="Montserrat" panose="020B0604020202020204" charset="-52"/>
                      </a:endParaRPr>
                    </a:p>
                    <a:p>
                      <a:pPr marL="26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 dirty="0">
                          <a:solidFill>
                            <a:srgbClr val="323F4F"/>
                          </a:solidFill>
                          <a:latin typeface="Montserrat" panose="020B0604020202020204" charset="-52"/>
                        </a:rPr>
                        <a:t>- Базовый курс учебного интенсива для муниципальных управленцев и руководителей бизнеса</a:t>
                      </a:r>
                      <a:endParaRPr sz="1200" b="1" dirty="0">
                        <a:solidFill>
                          <a:srgbClr val="323F4F"/>
                        </a:solidFill>
                        <a:latin typeface="Montserrat" panose="020B0604020202020204" charset="-52"/>
                      </a:endParaRPr>
                    </a:p>
                    <a:p>
                      <a:pPr marL="26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 dirty="0">
                          <a:solidFill>
                            <a:srgbClr val="323F4F"/>
                          </a:solidFill>
                          <a:latin typeface="Montserrat" panose="020B0604020202020204" charset="-52"/>
                        </a:rPr>
                        <a:t>- Проект “Экозабота”: раздельный сбор в школах и образовательных центрах, методическая поддержка, формирование привычек</a:t>
                      </a:r>
                      <a:endParaRPr sz="1200" b="1" dirty="0">
                        <a:solidFill>
                          <a:srgbClr val="323F4F"/>
                        </a:solidFill>
                        <a:latin typeface="Montserrat" panose="020B0604020202020204" charset="-52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2" name="Google Shape;332;p56"/>
          <p:cNvSpPr/>
          <p:nvPr/>
        </p:nvSpPr>
        <p:spPr>
          <a:xfrm>
            <a:off x="7568525" y="3265000"/>
            <a:ext cx="1487100" cy="1515900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i="0" u="sng" strike="noStrike" cap="none" dirty="0">
                <a:solidFill>
                  <a:srgbClr val="323F4F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CITY LAB</a:t>
            </a:r>
            <a:endParaRPr sz="1200" b="0" i="0" u="sng" strike="noStrike" cap="none" dirty="0">
              <a:solidFill>
                <a:srgbClr val="323F4F"/>
              </a:solidFill>
              <a:latin typeface="Montserrat" panose="020B0604020202020204" charset="-52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323F4F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Создание рабочей группы “зеленой” трансформации города</a:t>
            </a:r>
            <a:endParaRPr sz="1200" b="1" dirty="0">
              <a:solidFill>
                <a:srgbClr val="323F4F"/>
              </a:solidFill>
              <a:latin typeface="Montserrat" panose="020B0604020202020204" charset="-52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56"/>
          <p:cNvSpPr/>
          <p:nvPr/>
        </p:nvSpPr>
        <p:spPr>
          <a:xfrm>
            <a:off x="8356936" y="253931"/>
            <a:ext cx="589500" cy="192900"/>
          </a:xfrm>
          <a:prstGeom prst="ellipse">
            <a:avLst/>
          </a:prstGeom>
          <a:noFill/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 panose="020B0604020202020204" charset="-52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56"/>
          <p:cNvSpPr/>
          <p:nvPr/>
        </p:nvSpPr>
        <p:spPr>
          <a:xfrm>
            <a:off x="8560531" y="101770"/>
            <a:ext cx="182100" cy="495000"/>
          </a:xfrm>
          <a:prstGeom prst="ellipse">
            <a:avLst/>
          </a:prstGeom>
          <a:noFill/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ontserrat" panose="020B0604020202020204" charset="-52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56"/>
          <p:cNvSpPr txBox="1"/>
          <p:nvPr/>
        </p:nvSpPr>
        <p:spPr>
          <a:xfrm>
            <a:off x="7815875" y="2506768"/>
            <a:ext cx="1184094" cy="25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i="0" u="none" strike="noStrike" cap="none" dirty="0">
                <a:solidFill>
                  <a:srgbClr val="323F4F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НАСЕЛЕНИЕ</a:t>
            </a:r>
            <a:endParaRPr sz="1200" b="1" cap="none" dirty="0">
              <a:solidFill>
                <a:srgbClr val="323F4F"/>
              </a:solidFill>
              <a:latin typeface="Montserrat" panose="020B0604020202020204" charset="-52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56"/>
          <p:cNvSpPr txBox="1"/>
          <p:nvPr/>
        </p:nvSpPr>
        <p:spPr>
          <a:xfrm>
            <a:off x="155425" y="532625"/>
            <a:ext cx="2662200" cy="156796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7000"/>
              </a:lnSpc>
              <a:spcAft>
                <a:spcPts val="0"/>
              </a:spcAft>
              <a:buNone/>
            </a:pPr>
            <a:r>
              <a:rPr lang="ru" sz="1200" b="1" u="sng" dirty="0">
                <a:solidFill>
                  <a:srgbClr val="323F4F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БАНК ТЕХНОЛОГИЙ</a:t>
            </a:r>
            <a:endParaRPr sz="1200" b="1" u="sng" dirty="0">
              <a:solidFill>
                <a:srgbClr val="323F4F"/>
              </a:solidFill>
              <a:latin typeface="Montserrat" panose="020B0604020202020204" charset="-52"/>
              <a:ea typeface="Calibri"/>
              <a:cs typeface="Calibri"/>
              <a:sym typeface="Calibri"/>
            </a:endParaRPr>
          </a:p>
          <a:p>
            <a:pPr marL="179999" lvl="0" indent="-147149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900"/>
              <a:buFont typeface="Calibri"/>
              <a:buChar char="●"/>
            </a:pPr>
            <a:r>
              <a:rPr lang="ru" sz="1200" b="1" dirty="0">
                <a:solidFill>
                  <a:srgbClr val="323F4F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Цифровая платформа трансфера экологических знаний, предложений и запросов</a:t>
            </a:r>
            <a:endParaRPr sz="1200" dirty="0">
              <a:solidFill>
                <a:srgbClr val="323F4F"/>
              </a:solidFill>
              <a:latin typeface="Montserrat" panose="020B0604020202020204" charset="-52"/>
              <a:ea typeface="Calibri"/>
              <a:cs typeface="Calibri"/>
              <a:sym typeface="Calibri"/>
            </a:endParaRPr>
          </a:p>
          <a:p>
            <a:pPr marL="179999" lvl="0" indent="-147149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900"/>
              <a:buFont typeface="Calibri"/>
              <a:buChar char="●"/>
            </a:pPr>
            <a:r>
              <a:rPr lang="ru" sz="1200" b="1" dirty="0">
                <a:solidFill>
                  <a:srgbClr val="323F4F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Образовательный marketplace</a:t>
            </a:r>
            <a:endParaRPr sz="1200" dirty="0">
              <a:solidFill>
                <a:srgbClr val="323F4F"/>
              </a:solidFill>
              <a:latin typeface="Montserrat" panose="020B0604020202020204" charset="-52"/>
              <a:ea typeface="Calibri"/>
              <a:cs typeface="Calibri"/>
              <a:sym typeface="Calibri"/>
            </a:endParaRPr>
          </a:p>
        </p:txBody>
      </p:sp>
      <p:cxnSp>
        <p:nvCxnSpPr>
          <p:cNvPr id="337" name="Google Shape;337;p56"/>
          <p:cNvCxnSpPr>
            <a:endCxn id="330" idx="1"/>
          </p:cNvCxnSpPr>
          <p:nvPr/>
        </p:nvCxnSpPr>
        <p:spPr>
          <a:xfrm>
            <a:off x="4495825" y="1290575"/>
            <a:ext cx="155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8" name="Google Shape;338;p56"/>
          <p:cNvCxnSpPr/>
          <p:nvPr/>
        </p:nvCxnSpPr>
        <p:spPr>
          <a:xfrm>
            <a:off x="7290350" y="4808050"/>
            <a:ext cx="134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9" name="Google Shape;339;p56"/>
          <p:cNvCxnSpPr/>
          <p:nvPr/>
        </p:nvCxnSpPr>
        <p:spPr>
          <a:xfrm rot="10800000" flipH="1">
            <a:off x="7413350" y="2672425"/>
            <a:ext cx="33600" cy="214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0" name="Google Shape;340;p56"/>
          <p:cNvCxnSpPr>
            <a:endCxn id="335" idx="1"/>
          </p:cNvCxnSpPr>
          <p:nvPr/>
        </p:nvCxnSpPr>
        <p:spPr>
          <a:xfrm flipV="1">
            <a:off x="7457969" y="2633711"/>
            <a:ext cx="357906" cy="3865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1" name="Google Shape;341;p56"/>
          <p:cNvCxnSpPr>
            <a:stCxn id="332" idx="1"/>
          </p:cNvCxnSpPr>
          <p:nvPr/>
        </p:nvCxnSpPr>
        <p:spPr>
          <a:xfrm rot="10800000">
            <a:off x="7301525" y="4014250"/>
            <a:ext cx="267000" cy="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2" name="Google Shape;342;p56"/>
          <p:cNvCxnSpPr>
            <a:endCxn id="333" idx="2"/>
          </p:cNvCxnSpPr>
          <p:nvPr/>
        </p:nvCxnSpPr>
        <p:spPr>
          <a:xfrm rot="10800000" flipH="1">
            <a:off x="8039536" y="350381"/>
            <a:ext cx="317400" cy="18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3" name="Google Shape;343;p56"/>
          <p:cNvCxnSpPr/>
          <p:nvPr/>
        </p:nvCxnSpPr>
        <p:spPr>
          <a:xfrm>
            <a:off x="7815875" y="2057400"/>
            <a:ext cx="0" cy="118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4" name="Google Shape;344;p56"/>
          <p:cNvCxnSpPr/>
          <p:nvPr/>
        </p:nvCxnSpPr>
        <p:spPr>
          <a:xfrm>
            <a:off x="8486775" y="872150"/>
            <a:ext cx="201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5" name="Google Shape;345;p56"/>
          <p:cNvCxnSpPr/>
          <p:nvPr/>
        </p:nvCxnSpPr>
        <p:spPr>
          <a:xfrm flipH="1">
            <a:off x="8688075" y="872150"/>
            <a:ext cx="11100" cy="164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6" name="Google Shape;346;p56"/>
          <p:cNvCxnSpPr/>
          <p:nvPr/>
        </p:nvCxnSpPr>
        <p:spPr>
          <a:xfrm>
            <a:off x="1039875" y="2004425"/>
            <a:ext cx="0" cy="41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47" name="Google Shape;347;p56"/>
          <p:cNvCxnSpPr/>
          <p:nvPr/>
        </p:nvCxnSpPr>
        <p:spPr>
          <a:xfrm flipH="1">
            <a:off x="8946231" y="370620"/>
            <a:ext cx="21000" cy="285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7"/>
          <p:cNvSpPr txBox="1">
            <a:spLocks noGrp="1"/>
          </p:cNvSpPr>
          <p:nvPr>
            <p:ph type="title"/>
          </p:nvPr>
        </p:nvSpPr>
        <p:spPr>
          <a:xfrm>
            <a:off x="311700" y="-74750"/>
            <a:ext cx="8520600" cy="9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420" dirty="0">
                <a:latin typeface="Montserrat" panose="020B0604020202020204" charset="-52"/>
                <a:ea typeface="Calibri"/>
                <a:cs typeface="Calibri Light" panose="020F0302020204030204" pitchFamily="34" charset="0"/>
                <a:sym typeface="Calibri"/>
              </a:rPr>
              <a:t>Проекты мониторинга, динамического интерфейса и цифрового двойника</a:t>
            </a:r>
            <a:endParaRPr sz="2420" dirty="0">
              <a:latin typeface="Montserrat" panose="020B0604020202020204" charset="-52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353" name="Google Shape;353;p57"/>
          <p:cNvSpPr txBox="1"/>
          <p:nvPr/>
        </p:nvSpPr>
        <p:spPr>
          <a:xfrm>
            <a:off x="311699" y="934275"/>
            <a:ext cx="5268947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323F4F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Экомонитор: </a:t>
            </a:r>
            <a:r>
              <a:rPr lang="ru" dirty="0">
                <a:solidFill>
                  <a:srgbClr val="323F4F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ЮУрГУ</a:t>
            </a:r>
            <a:r>
              <a:rPr lang="ru" b="1" dirty="0">
                <a:solidFill>
                  <a:srgbClr val="323F4F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 </a:t>
            </a:r>
            <a:r>
              <a:rPr lang="ru" dirty="0">
                <a:solidFill>
                  <a:srgbClr val="323F4F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+ </a:t>
            </a:r>
            <a:r>
              <a:rPr lang="ru" dirty="0" smtClean="0">
                <a:solidFill>
                  <a:srgbClr val="323F4F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Ростелеком (потенциально</a:t>
            </a:r>
            <a:r>
              <a:rPr lang="ru" dirty="0">
                <a:solidFill>
                  <a:srgbClr val="323F4F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)</a:t>
            </a:r>
            <a:endParaRPr sz="1600" dirty="0">
              <a:latin typeface="Montserrat" panose="020B0604020202020204" charset="-52"/>
            </a:endParaRPr>
          </a:p>
        </p:txBody>
      </p:sp>
      <p:sp>
        <p:nvSpPr>
          <p:cNvPr id="354" name="Google Shape;354;p57"/>
          <p:cNvSpPr txBox="1"/>
          <p:nvPr/>
        </p:nvSpPr>
        <p:spPr>
          <a:xfrm>
            <a:off x="311700" y="2802850"/>
            <a:ext cx="85206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323F4F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Мониторинг выбросов загрязняющих веществ от автотранспорта ИС «AIMS-Eco»: </a:t>
            </a:r>
            <a:endParaRPr b="1" dirty="0">
              <a:solidFill>
                <a:srgbClr val="323F4F"/>
              </a:solidFill>
              <a:latin typeface="Montserrat" panose="020B0604020202020204" charset="-52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323F4F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ЮУрГУ + Интерсвязь/Ростелеком/Умгород</a:t>
            </a:r>
            <a:endParaRPr dirty="0">
              <a:solidFill>
                <a:srgbClr val="323F4F"/>
              </a:solidFill>
              <a:latin typeface="Montserrat" panose="020B0604020202020204" charset="-52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57"/>
          <p:cNvSpPr/>
          <p:nvPr/>
        </p:nvSpPr>
        <p:spPr>
          <a:xfrm>
            <a:off x="393000" y="1378316"/>
            <a:ext cx="2140500" cy="1008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dirty="0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Инструмент для управления экологическими рисками предприятия</a:t>
            </a:r>
            <a:endParaRPr sz="1200" dirty="0">
              <a:solidFill>
                <a:schemeClr val="dk1"/>
              </a:solidFill>
              <a:latin typeface="Montserrat" panose="020B0604020202020204" charset="-52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57"/>
          <p:cNvSpPr/>
          <p:nvPr/>
        </p:nvSpPr>
        <p:spPr>
          <a:xfrm>
            <a:off x="4182947" y="1364691"/>
            <a:ext cx="1397700" cy="1008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latin typeface="Montserrat" panose="020B0604020202020204" charset="-52"/>
                <a:ea typeface="Calibri"/>
                <a:cs typeface="Calibri"/>
                <a:sym typeface="Calibri"/>
              </a:rPr>
              <a:t>город</a:t>
            </a:r>
            <a:endParaRPr sz="1200" dirty="0">
              <a:latin typeface="Montserrat" panose="020B0604020202020204" charset="-52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57"/>
          <p:cNvSpPr/>
          <p:nvPr/>
        </p:nvSpPr>
        <p:spPr>
          <a:xfrm>
            <a:off x="3188400" y="1364679"/>
            <a:ext cx="1487100" cy="1008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 panose="020B0604020202020204" charset="-52"/>
                <a:ea typeface="Calibri"/>
                <a:cs typeface="Calibri"/>
                <a:sym typeface="Calibri"/>
              </a:rPr>
              <a:t>район</a:t>
            </a:r>
            <a:endParaRPr sz="1200">
              <a:latin typeface="Montserrat" panose="020B0604020202020204" charset="-52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57"/>
          <p:cNvSpPr/>
          <p:nvPr/>
        </p:nvSpPr>
        <p:spPr>
          <a:xfrm>
            <a:off x="2647475" y="1364691"/>
            <a:ext cx="1077600" cy="1008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 panose="020B0604020202020204" charset="-52"/>
                <a:ea typeface="Calibri"/>
                <a:cs typeface="Calibri"/>
                <a:sym typeface="Calibri"/>
              </a:rPr>
              <a:t>завод</a:t>
            </a:r>
            <a:endParaRPr sz="1200">
              <a:latin typeface="Montserrat" panose="020B0604020202020204" charset="-52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57"/>
          <p:cNvSpPr/>
          <p:nvPr/>
        </p:nvSpPr>
        <p:spPr>
          <a:xfrm>
            <a:off x="391350" y="3487507"/>
            <a:ext cx="1617900" cy="1008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latin typeface="Montserrat" panose="020B0604020202020204" charset="-52"/>
                <a:ea typeface="Calibri"/>
                <a:cs typeface="Calibri"/>
                <a:sym typeface="Calibri"/>
              </a:rPr>
              <a:t>Нейросеть: камеры → расчет шлейфа концентраций</a:t>
            </a:r>
            <a:endParaRPr sz="1200" dirty="0">
              <a:latin typeface="Montserrat" panose="020B0604020202020204" charset="-52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57"/>
          <p:cNvSpPr/>
          <p:nvPr/>
        </p:nvSpPr>
        <p:spPr>
          <a:xfrm>
            <a:off x="3153200" y="3487507"/>
            <a:ext cx="2359200" cy="1008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latin typeface="Montserrat" panose="020B0604020202020204" charset="-52"/>
                <a:ea typeface="Calibri"/>
                <a:cs typeface="Calibri"/>
                <a:sym typeface="Calibri"/>
              </a:rPr>
              <a:t>все перекрестки города, </a:t>
            </a:r>
            <a:br>
              <a:rPr lang="ru" sz="1200" dirty="0">
                <a:latin typeface="Montserrat" panose="020B0604020202020204" charset="-52"/>
                <a:ea typeface="Calibri"/>
                <a:cs typeface="Calibri"/>
                <a:sym typeface="Calibri"/>
              </a:rPr>
            </a:br>
            <a:r>
              <a:rPr lang="ru" sz="1200" dirty="0">
                <a:latin typeface="Montserrat" panose="020B0604020202020204" charset="-52"/>
                <a:ea typeface="Calibri"/>
                <a:cs typeface="Calibri"/>
                <a:sym typeface="Calibri"/>
              </a:rPr>
              <a:t>подлежащие квотированию</a:t>
            </a:r>
            <a:endParaRPr sz="1200" dirty="0">
              <a:latin typeface="Montserrat" panose="020B0604020202020204" charset="-52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57"/>
          <p:cNvSpPr/>
          <p:nvPr/>
        </p:nvSpPr>
        <p:spPr>
          <a:xfrm>
            <a:off x="2049625" y="3487507"/>
            <a:ext cx="1617900" cy="1008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latin typeface="Montserrat" panose="020B0604020202020204" charset="-52"/>
                <a:ea typeface="Calibri"/>
                <a:cs typeface="Calibri"/>
                <a:sym typeface="Calibri"/>
              </a:rPr>
              <a:t>2 → 12 перекрестков</a:t>
            </a:r>
            <a:endParaRPr sz="1200" dirty="0">
              <a:latin typeface="Montserrat" panose="020B0604020202020204" charset="-52"/>
              <a:ea typeface="Calibri"/>
              <a:cs typeface="Calibri"/>
              <a:sym typeface="Calibri"/>
            </a:endParaRPr>
          </a:p>
        </p:txBody>
      </p:sp>
      <p:pic>
        <p:nvPicPr>
          <p:cNvPr id="362" name="Google Shape;362;p57"/>
          <p:cNvPicPr preferRelativeResize="0"/>
          <p:nvPr/>
        </p:nvPicPr>
        <p:blipFill rotWithShape="1">
          <a:blip r:embed="rId3">
            <a:alphaModFix/>
          </a:blip>
          <a:srcRect r="14866" b="5159"/>
          <a:stretch/>
        </p:blipFill>
        <p:spPr>
          <a:xfrm>
            <a:off x="5625897" y="799591"/>
            <a:ext cx="3376589" cy="1652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8159" y="3282600"/>
            <a:ext cx="3478725" cy="173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8"/>
          <p:cNvSpPr txBox="1">
            <a:spLocks noGrp="1"/>
          </p:cNvSpPr>
          <p:nvPr>
            <p:ph type="title"/>
          </p:nvPr>
        </p:nvSpPr>
        <p:spPr>
          <a:xfrm>
            <a:off x="311700" y="1450"/>
            <a:ext cx="8520600" cy="9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latin typeface="Montserrat" panose="020B0604020202020204" charset="-52"/>
                <a:ea typeface="Calibri"/>
                <a:cs typeface="Calibri Light" panose="020F0302020204030204" pitchFamily="34" charset="0"/>
                <a:sym typeface="Calibri"/>
              </a:rPr>
              <a:t>Проекты, связанные с мониторингом, динамическим интерфейсом и цифровым двойником</a:t>
            </a:r>
            <a:endParaRPr sz="2400" dirty="0">
              <a:latin typeface="Montserrat" panose="020B0604020202020204" charset="-52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369" name="Google Shape;369;p58"/>
          <p:cNvSpPr txBox="1"/>
          <p:nvPr/>
        </p:nvSpPr>
        <p:spPr>
          <a:xfrm>
            <a:off x="367600" y="902825"/>
            <a:ext cx="80520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323F4F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Концептуально структурная схема озеленения города: </a:t>
            </a:r>
            <a:r>
              <a:rPr lang="ru">
                <a:solidFill>
                  <a:srgbClr val="323F4F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Администрация города и администрации районов; координационный совет по вопросам экологии; промышленные предприятия; экспертное сообщество</a:t>
            </a:r>
            <a:endParaRPr>
              <a:solidFill>
                <a:srgbClr val="323F4F"/>
              </a:solidFill>
              <a:latin typeface="Montserrat" panose="020B0604020202020204" charset="-52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58"/>
          <p:cNvSpPr txBox="1"/>
          <p:nvPr/>
        </p:nvSpPr>
        <p:spPr>
          <a:xfrm>
            <a:off x="367600" y="3000800"/>
            <a:ext cx="8611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323F4F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Поиск и устранение неучтенных и  несанкционированных источников загрязнения воздуха: </a:t>
            </a:r>
            <a:r>
              <a:rPr lang="ru">
                <a:solidFill>
                  <a:srgbClr val="323F4F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Планар + Интерсвязь + ЮУрГУ</a:t>
            </a:r>
            <a:endParaRPr>
              <a:latin typeface="Montserrat" panose="020B0604020202020204" charset="-52"/>
            </a:endParaRPr>
          </a:p>
        </p:txBody>
      </p:sp>
      <p:sp>
        <p:nvSpPr>
          <p:cNvPr id="371" name="Google Shape;371;p58"/>
          <p:cNvSpPr/>
          <p:nvPr/>
        </p:nvSpPr>
        <p:spPr>
          <a:xfrm>
            <a:off x="4092425" y="1781300"/>
            <a:ext cx="4676700" cy="714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Улучшение принципов озеленения </a:t>
            </a:r>
            <a:endParaRPr sz="1200" dirty="0">
              <a:solidFill>
                <a:schemeClr val="dk1"/>
              </a:solidFill>
              <a:latin typeface="Montserrat" panose="020B0604020202020204" charset="-52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и архитектурного облика города</a:t>
            </a:r>
            <a:endParaRPr sz="1200" dirty="0">
              <a:latin typeface="Montserrat" panose="020B0604020202020204" charset="-52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58"/>
          <p:cNvSpPr/>
          <p:nvPr/>
        </p:nvSpPr>
        <p:spPr>
          <a:xfrm>
            <a:off x="1867325" y="1781175"/>
            <a:ext cx="3691200" cy="714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69999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latin typeface="Montserrat" panose="020B0604020202020204" charset="-52"/>
                <a:ea typeface="Calibri"/>
                <a:cs typeface="Calibri"/>
                <a:sym typeface="Calibri"/>
              </a:rPr>
              <a:t>Инвентаризация </a:t>
            </a:r>
            <a:br>
              <a:rPr lang="ru" sz="1200" dirty="0">
                <a:latin typeface="Montserrat" panose="020B0604020202020204" charset="-52"/>
                <a:ea typeface="Calibri"/>
                <a:cs typeface="Calibri"/>
                <a:sym typeface="Calibri"/>
              </a:rPr>
            </a:br>
            <a:r>
              <a:rPr lang="ru" sz="1200" dirty="0">
                <a:latin typeface="Montserrat" panose="020B0604020202020204" charset="-52"/>
                <a:ea typeface="Calibri"/>
                <a:cs typeface="Calibri"/>
                <a:sym typeface="Calibri"/>
              </a:rPr>
              <a:t>зеленых насаждений, создание интерактивной дендрокарты</a:t>
            </a:r>
            <a:endParaRPr sz="1200" dirty="0">
              <a:latin typeface="Montserrat" panose="020B0604020202020204" charset="-52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58"/>
          <p:cNvSpPr/>
          <p:nvPr/>
        </p:nvSpPr>
        <p:spPr>
          <a:xfrm>
            <a:off x="422400" y="1781225"/>
            <a:ext cx="1958400" cy="714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Единый стандарт проведения работ по озеленению</a:t>
            </a:r>
            <a:endParaRPr sz="1200" dirty="0">
              <a:latin typeface="Montserrat" panose="020B0604020202020204" charset="-52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58"/>
          <p:cNvSpPr txBox="1"/>
          <p:nvPr/>
        </p:nvSpPr>
        <p:spPr>
          <a:xfrm>
            <a:off x="391350" y="2475250"/>
            <a:ext cx="82686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" panose="020B0604020202020204" charset="-52"/>
                <a:ea typeface="Calibri"/>
                <a:cs typeface="Calibri"/>
                <a:sym typeface="Calibri"/>
              </a:rPr>
              <a:t>? </a:t>
            </a:r>
            <a:r>
              <a:rPr lang="ru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комплексный анализ факторов, влияющих на состояние городской среды</a:t>
            </a:r>
            <a:endParaRPr>
              <a:latin typeface="Montserrat" panose="020B0604020202020204" charset="-52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58"/>
          <p:cNvSpPr/>
          <p:nvPr/>
        </p:nvSpPr>
        <p:spPr>
          <a:xfrm>
            <a:off x="3880000" y="3584300"/>
            <a:ext cx="4594200" cy="1008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dirty="0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Перевод неучтенных источников </a:t>
            </a:r>
            <a:r>
              <a:rPr lang="ru" sz="1200" dirty="0" smtClean="0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/>
            </a:r>
            <a:br>
              <a:rPr lang="ru" sz="1200" dirty="0" smtClean="0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</a:br>
            <a:r>
              <a:rPr lang="ru" sz="1200" dirty="0" smtClean="0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на </a:t>
            </a:r>
            <a:r>
              <a:rPr lang="ru" sz="1200" dirty="0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экологичные виды топлива, релокация микропроизводств в технопарки, </a:t>
            </a:r>
            <a:br>
              <a:rPr lang="ru" sz="1200" dirty="0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</a:br>
            <a:r>
              <a:rPr lang="ru" sz="1200" dirty="0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создание и профилирование технопарков</a:t>
            </a:r>
            <a:endParaRPr sz="1200" dirty="0">
              <a:latin typeface="Montserrat" panose="020B0604020202020204" charset="-52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58"/>
          <p:cNvSpPr/>
          <p:nvPr/>
        </p:nvSpPr>
        <p:spPr>
          <a:xfrm>
            <a:off x="1977750" y="3584300"/>
            <a:ext cx="2543400" cy="1008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Сбор данных </a:t>
            </a:r>
            <a:br>
              <a:rPr lang="ru" sz="1200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</a:br>
            <a:r>
              <a:rPr lang="ru" sz="1200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и анализ причин </a:t>
            </a:r>
            <a:endParaRPr sz="1200">
              <a:latin typeface="Montserrat" panose="020B0604020202020204" charset="-52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58"/>
          <p:cNvSpPr/>
          <p:nvPr/>
        </p:nvSpPr>
        <p:spPr>
          <a:xfrm>
            <a:off x="422400" y="3584300"/>
            <a:ext cx="2102100" cy="1008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Инструмент локализации неучтенных источников</a:t>
            </a:r>
            <a:endParaRPr sz="1200">
              <a:solidFill>
                <a:schemeClr val="dk1"/>
              </a:solidFill>
              <a:latin typeface="Montserrat" panose="020B0604020202020204" charset="-52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6600" y="-107150"/>
            <a:ext cx="5055400" cy="540905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59"/>
          <p:cNvSpPr txBox="1"/>
          <p:nvPr/>
        </p:nvSpPr>
        <p:spPr>
          <a:xfrm>
            <a:off x="8002500" y="1794150"/>
            <a:ext cx="12177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Descartes Labs (Калифорния)</a:t>
            </a:r>
            <a:endParaRPr sz="1300" b="0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4" name="Google Shape;384;p59"/>
          <p:cNvCxnSpPr>
            <a:stCxn id="383" idx="1"/>
          </p:cNvCxnSpPr>
          <p:nvPr/>
        </p:nvCxnSpPr>
        <p:spPr>
          <a:xfrm rot="10800000">
            <a:off x="5720700" y="2057250"/>
            <a:ext cx="2281800" cy="93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385" name="Google Shape;385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00" y="1887345"/>
            <a:ext cx="3136224" cy="176415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59"/>
          <p:cNvSpPr txBox="1">
            <a:spLocks noGrp="1"/>
          </p:cNvSpPr>
          <p:nvPr>
            <p:ph type="title"/>
          </p:nvPr>
        </p:nvSpPr>
        <p:spPr>
          <a:xfrm>
            <a:off x="174170" y="0"/>
            <a:ext cx="4549529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400" dirty="0">
                <a:latin typeface="Montserrat" panose="020B0604020202020204" charset="-52"/>
                <a:ea typeface="Montserrat"/>
                <a:cs typeface="Montserrat"/>
                <a:sym typeface="Montserrat"/>
              </a:rPr>
              <a:t>Инвентаризация зеленых насаждений </a:t>
            </a:r>
            <a:r>
              <a:rPr lang="ru" sz="2400" dirty="0" smtClean="0">
                <a:latin typeface="Montserrat" panose="020B0604020202020204" charset="-52"/>
                <a:ea typeface="Montserrat"/>
                <a:cs typeface="Montserrat"/>
                <a:sym typeface="Wingdings" panose="05000000000000000000" pitchFamily="2" charset="2"/>
              </a:rPr>
              <a:t></a:t>
            </a:r>
            <a:endParaRPr sz="2400" dirty="0">
              <a:latin typeface="Montserrat" panose="020B0604020202020204" charset="-52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400" dirty="0">
                <a:latin typeface="Montserrat" panose="020B0604020202020204" charset="-52"/>
                <a:ea typeface="Montserrat"/>
                <a:cs typeface="Montserrat"/>
                <a:sym typeface="Montserrat"/>
              </a:rPr>
              <a:t>экокаркас города </a:t>
            </a:r>
            <a:r>
              <a:rPr lang="en-US" sz="2400" dirty="0" smtClean="0">
                <a:latin typeface="Montserrat" panose="020B0604020202020204" charset="-52"/>
                <a:ea typeface="Montserrat"/>
                <a:cs typeface="Montserrat"/>
                <a:sym typeface="Wingdings" panose="05000000000000000000" pitchFamily="2" charset="2"/>
              </a:rPr>
              <a:t></a:t>
            </a:r>
            <a:r>
              <a:rPr lang="ru" sz="2400" dirty="0" smtClean="0">
                <a:latin typeface="Montserrat" panose="020B0604020202020204" charset="-52"/>
                <a:ea typeface="Montserrat"/>
                <a:cs typeface="Montserrat"/>
                <a:sym typeface="Montserrat"/>
              </a:rPr>
              <a:t>дендрокарта</a:t>
            </a:r>
            <a:endParaRPr sz="2400" dirty="0">
              <a:latin typeface="Montserrat" panose="020B0604020202020204" charset="-52"/>
              <a:ea typeface="Montserrat"/>
              <a:cs typeface="Montserrat"/>
              <a:sym typeface="Montserrat"/>
            </a:endParaRPr>
          </a:p>
        </p:txBody>
      </p:sp>
      <p:sp>
        <p:nvSpPr>
          <p:cNvPr id="387" name="Google Shape;387;p59"/>
          <p:cNvSpPr txBox="1"/>
          <p:nvPr/>
        </p:nvSpPr>
        <p:spPr>
          <a:xfrm>
            <a:off x="58800" y="4040900"/>
            <a:ext cx="3000000" cy="78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92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ru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Использование </a:t>
            </a:r>
            <a:r>
              <a:rPr lang="ru" sz="1200" b="0" i="0" u="none" strike="noStrike" cap="none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" sz="1200" b="0" i="0" u="none" strike="noStrike" cap="none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200" b="0" i="0" u="none" strike="noStrike" cap="none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ГИС-технологий</a:t>
            </a:r>
            <a:r>
              <a:rPr lang="ru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  <a:endParaRPr sz="12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ru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вход с сайта города</a:t>
            </a:r>
            <a:endParaRPr sz="12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0"/>
          <p:cNvSpPr txBox="1">
            <a:spLocks noGrp="1"/>
          </p:cNvSpPr>
          <p:nvPr>
            <p:ph type="title"/>
          </p:nvPr>
        </p:nvSpPr>
        <p:spPr>
          <a:xfrm>
            <a:off x="222025" y="0"/>
            <a:ext cx="87033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31"/>
              <a:buNone/>
            </a:pPr>
            <a:r>
              <a:rPr lang="ru" sz="2400">
                <a:latin typeface="Montserrat"/>
                <a:ea typeface="Montserrat"/>
                <a:cs typeface="Montserrat"/>
                <a:sym typeface="Montserrat"/>
              </a:rPr>
              <a:t>Функциональный смысл дендрокарт разных городов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3" name="Google Shape;393;p60"/>
          <p:cNvSpPr txBox="1"/>
          <p:nvPr/>
        </p:nvSpPr>
        <p:spPr>
          <a:xfrm>
            <a:off x="43195" y="788299"/>
            <a:ext cx="1420825" cy="553968"/>
          </a:xfrm>
          <a:prstGeom prst="rect">
            <a:avLst/>
          </a:prstGeom>
          <a:noFill/>
          <a:ln w="9525" cap="flat" cmpd="sng">
            <a:solidFill>
              <a:srgbClr val="7570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Наполнение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дендрокарты </a:t>
            </a:r>
            <a:endParaRPr sz="12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4" name="Google Shape;394;p60"/>
          <p:cNvSpPr txBox="1"/>
          <p:nvPr/>
        </p:nvSpPr>
        <p:spPr>
          <a:xfrm>
            <a:off x="3428645" y="1427518"/>
            <a:ext cx="1763323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профессионалами</a:t>
            </a:r>
            <a:endParaRPr sz="11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ru" sz="11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эффективность</a:t>
            </a:r>
            <a:endParaRPr sz="11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5" name="Google Shape;395;p60"/>
          <p:cNvSpPr txBox="1"/>
          <p:nvPr/>
        </p:nvSpPr>
        <p:spPr>
          <a:xfrm>
            <a:off x="43195" y="2994102"/>
            <a:ext cx="1494900" cy="553968"/>
          </a:xfrm>
          <a:prstGeom prst="rect">
            <a:avLst/>
          </a:prstGeom>
          <a:noFill/>
          <a:ln w="9525" cap="flat" cmpd="sng">
            <a:solidFill>
              <a:srgbClr val="7570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Использование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дендрокарты </a:t>
            </a:r>
            <a:endParaRPr sz="12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6" name="Google Shape;396;p60"/>
          <p:cNvSpPr txBox="1"/>
          <p:nvPr/>
        </p:nvSpPr>
        <p:spPr>
          <a:xfrm>
            <a:off x="3428646" y="963593"/>
            <a:ext cx="16725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горожанами</a:t>
            </a:r>
            <a:endParaRPr sz="11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ru" sz="11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достояние</a:t>
            </a:r>
            <a:endParaRPr sz="11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7" name="Google Shape;397;p60"/>
          <p:cNvSpPr txBox="1"/>
          <p:nvPr/>
        </p:nvSpPr>
        <p:spPr>
          <a:xfrm>
            <a:off x="1904018" y="1989590"/>
            <a:ext cx="35967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100" b="0" i="0" u="sng" strike="noStrike" cap="non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горожанами</a:t>
            </a:r>
            <a:endParaRPr sz="1100" b="0" i="0" u="sng" strike="noStrike" cap="non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ru" sz="11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сообщения о проблемах</a:t>
            </a:r>
            <a:endParaRPr sz="11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ru" sz="11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экологическое просвещение</a:t>
            </a:r>
            <a:endParaRPr sz="11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ru" sz="11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краеведение</a:t>
            </a:r>
            <a:endParaRPr sz="11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8" name="Google Shape;398;p60"/>
          <p:cNvSpPr txBox="1"/>
          <p:nvPr/>
        </p:nvSpPr>
        <p:spPr>
          <a:xfrm>
            <a:off x="1904018" y="2950913"/>
            <a:ext cx="46476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100" b="0" i="0" u="sng" strike="noStrike" cap="non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городскими службами</a:t>
            </a:r>
            <a:endParaRPr sz="1100" b="0" i="0" u="sng" strike="noStrike" cap="non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ru" sz="11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обнаружение проблем </a:t>
            </a:r>
            <a:endParaRPr sz="11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ru" sz="11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информирование о планируемых работах</a:t>
            </a:r>
            <a:endParaRPr sz="11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9" name="Google Shape;399;p60"/>
          <p:cNvSpPr txBox="1"/>
          <p:nvPr/>
        </p:nvSpPr>
        <p:spPr>
          <a:xfrm>
            <a:off x="1904018" y="3814166"/>
            <a:ext cx="47808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100" b="0" i="0" u="sng" strike="noStrike" cap="non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управленцами</a:t>
            </a:r>
            <a:endParaRPr sz="1100" b="0" i="0" u="sng" strike="noStrike" cap="non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ru" sz="11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подсчет экологических выгод от деревьев</a:t>
            </a:r>
            <a:endParaRPr sz="11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0" name="Google Shape;400;p60"/>
          <p:cNvSpPr txBox="1"/>
          <p:nvPr/>
        </p:nvSpPr>
        <p:spPr>
          <a:xfrm>
            <a:off x="1896718" y="4530734"/>
            <a:ext cx="47808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100" b="0" i="0" u="sng" strike="noStrike" cap="non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учеными</a:t>
            </a:r>
            <a:endParaRPr sz="1100" b="0" i="0" u="sng" strike="noStrike" cap="non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ru" sz="11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инструмент для машинного обучения</a:t>
            </a:r>
            <a:endParaRPr sz="11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1" name="Google Shape;401;p60"/>
          <p:cNvSpPr/>
          <p:nvPr/>
        </p:nvSpPr>
        <p:spPr>
          <a:xfrm>
            <a:off x="6241623" y="567556"/>
            <a:ext cx="2689720" cy="71260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«Народная карта деревьев Москвы»</a:t>
            </a:r>
            <a:endParaRPr sz="12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Инструмент - NextGIS Collector</a:t>
            </a:r>
            <a:endParaRPr sz="10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2" name="Google Shape;402;p60"/>
          <p:cNvSpPr/>
          <p:nvPr/>
        </p:nvSpPr>
        <p:spPr>
          <a:xfrm>
            <a:off x="6241623" y="1275996"/>
            <a:ext cx="2689720" cy="591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«</a:t>
            </a:r>
            <a:r>
              <a:rPr lang="ru"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Мое дерево – мой город» Гамбург</a:t>
            </a:r>
            <a:endParaRPr sz="12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Проект 500 + 500</a:t>
            </a:r>
            <a:endParaRPr sz="10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3" name="Google Shape;403;p60"/>
          <p:cNvSpPr/>
          <p:nvPr/>
        </p:nvSpPr>
        <p:spPr>
          <a:xfrm>
            <a:off x="6241624" y="1867771"/>
            <a:ext cx="2689719" cy="457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«Trees New York»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4" name="Google Shape;404;p60"/>
          <p:cNvSpPr/>
          <p:nvPr/>
        </p:nvSpPr>
        <p:spPr>
          <a:xfrm>
            <a:off x="6241625" y="2325196"/>
            <a:ext cx="2689719" cy="400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Калгари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5" name="Google Shape;405;p60"/>
          <p:cNvSpPr txBox="1"/>
          <p:nvPr/>
        </p:nvSpPr>
        <p:spPr>
          <a:xfrm>
            <a:off x="1623751" y="522582"/>
            <a:ext cx="2646088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Высаживаемые в ходе программ</a:t>
            </a:r>
            <a:endParaRPr sz="11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6" name="Google Shape;406;p60"/>
          <p:cNvSpPr txBox="1"/>
          <p:nvPr/>
        </p:nvSpPr>
        <p:spPr>
          <a:xfrm>
            <a:off x="1615318" y="1157537"/>
            <a:ext cx="1387924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Существующие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деревья</a:t>
            </a:r>
            <a:endParaRPr sz="11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7" name="Google Shape;407;p60"/>
          <p:cNvSpPr/>
          <p:nvPr/>
        </p:nvSpPr>
        <p:spPr>
          <a:xfrm>
            <a:off x="6241623" y="2725396"/>
            <a:ext cx="2689722" cy="591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Сан-Франциско</a:t>
            </a:r>
            <a:endParaRPr sz="12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Планирование: StreetTreeSF</a:t>
            </a:r>
            <a:endParaRPr sz="105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8" name="Google Shape;408;p60"/>
          <p:cNvSpPr/>
          <p:nvPr/>
        </p:nvSpPr>
        <p:spPr>
          <a:xfrm>
            <a:off x="6241625" y="3317296"/>
            <a:ext cx="2689720" cy="400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Дарем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9" name="Google Shape;409;p60"/>
          <p:cNvSpPr/>
          <p:nvPr/>
        </p:nvSpPr>
        <p:spPr>
          <a:xfrm>
            <a:off x="6241750" y="3720906"/>
            <a:ext cx="2689595" cy="87445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Кембридж</a:t>
            </a:r>
            <a:endParaRPr sz="12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05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Проект по озеленению: Cambridge Canopy</a:t>
            </a:r>
            <a:endParaRPr sz="105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5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Инструмент - Curio </a:t>
            </a:r>
            <a:endParaRPr sz="105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0" name="Google Shape;410;p60"/>
          <p:cNvSpPr/>
          <p:nvPr/>
        </p:nvSpPr>
        <p:spPr>
          <a:xfrm>
            <a:off x="6241625" y="4562934"/>
            <a:ext cx="2689720" cy="45879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«</a:t>
            </a:r>
            <a:r>
              <a:rPr lang="ru"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Urban forest», Мельбурн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1" name="Google Shape;411;p60"/>
          <p:cNvSpPr/>
          <p:nvPr/>
        </p:nvSpPr>
        <p:spPr>
          <a:xfrm>
            <a:off x="1773373" y="841045"/>
            <a:ext cx="147900" cy="147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60"/>
          <p:cNvSpPr/>
          <p:nvPr/>
        </p:nvSpPr>
        <p:spPr>
          <a:xfrm>
            <a:off x="1958448" y="841045"/>
            <a:ext cx="147900" cy="147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60"/>
          <p:cNvSpPr/>
          <p:nvPr/>
        </p:nvSpPr>
        <p:spPr>
          <a:xfrm>
            <a:off x="2143523" y="841045"/>
            <a:ext cx="147900" cy="147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60"/>
          <p:cNvSpPr/>
          <p:nvPr/>
        </p:nvSpPr>
        <p:spPr>
          <a:xfrm>
            <a:off x="4967868" y="1227903"/>
            <a:ext cx="147900" cy="1479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60"/>
          <p:cNvSpPr/>
          <p:nvPr/>
        </p:nvSpPr>
        <p:spPr>
          <a:xfrm>
            <a:off x="5152943" y="1227903"/>
            <a:ext cx="147900" cy="1479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60"/>
          <p:cNvSpPr/>
          <p:nvPr/>
        </p:nvSpPr>
        <p:spPr>
          <a:xfrm>
            <a:off x="5338018" y="1227903"/>
            <a:ext cx="147900" cy="147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60"/>
          <p:cNvSpPr/>
          <p:nvPr/>
        </p:nvSpPr>
        <p:spPr>
          <a:xfrm>
            <a:off x="5155332" y="1705312"/>
            <a:ext cx="147900" cy="147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60"/>
          <p:cNvSpPr/>
          <p:nvPr/>
        </p:nvSpPr>
        <p:spPr>
          <a:xfrm>
            <a:off x="4325569" y="2251213"/>
            <a:ext cx="147900" cy="147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60"/>
          <p:cNvSpPr/>
          <p:nvPr/>
        </p:nvSpPr>
        <p:spPr>
          <a:xfrm>
            <a:off x="4510644" y="2251213"/>
            <a:ext cx="147900" cy="147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60"/>
          <p:cNvSpPr/>
          <p:nvPr/>
        </p:nvSpPr>
        <p:spPr>
          <a:xfrm>
            <a:off x="4695719" y="2251213"/>
            <a:ext cx="147900" cy="147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60"/>
          <p:cNvSpPr/>
          <p:nvPr/>
        </p:nvSpPr>
        <p:spPr>
          <a:xfrm>
            <a:off x="4669447" y="2458738"/>
            <a:ext cx="147900" cy="147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60"/>
          <p:cNvSpPr/>
          <p:nvPr/>
        </p:nvSpPr>
        <p:spPr>
          <a:xfrm>
            <a:off x="4854522" y="2458738"/>
            <a:ext cx="147900" cy="147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60"/>
          <p:cNvSpPr/>
          <p:nvPr/>
        </p:nvSpPr>
        <p:spPr>
          <a:xfrm>
            <a:off x="5039597" y="2458738"/>
            <a:ext cx="147900" cy="147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60"/>
          <p:cNvSpPr/>
          <p:nvPr/>
        </p:nvSpPr>
        <p:spPr>
          <a:xfrm>
            <a:off x="5224672" y="2458738"/>
            <a:ext cx="147900" cy="1479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60"/>
          <p:cNvSpPr/>
          <p:nvPr/>
        </p:nvSpPr>
        <p:spPr>
          <a:xfrm>
            <a:off x="3485341" y="2611222"/>
            <a:ext cx="147900" cy="147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60"/>
          <p:cNvSpPr/>
          <p:nvPr/>
        </p:nvSpPr>
        <p:spPr>
          <a:xfrm>
            <a:off x="4238467" y="3201800"/>
            <a:ext cx="147900" cy="147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60"/>
          <p:cNvSpPr/>
          <p:nvPr/>
        </p:nvSpPr>
        <p:spPr>
          <a:xfrm>
            <a:off x="4499742" y="3201800"/>
            <a:ext cx="147900" cy="147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60"/>
          <p:cNvSpPr/>
          <p:nvPr/>
        </p:nvSpPr>
        <p:spPr>
          <a:xfrm>
            <a:off x="4684817" y="3201800"/>
            <a:ext cx="147900" cy="147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60"/>
          <p:cNvSpPr/>
          <p:nvPr/>
        </p:nvSpPr>
        <p:spPr>
          <a:xfrm>
            <a:off x="4869892" y="3201800"/>
            <a:ext cx="147900" cy="147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60"/>
          <p:cNvSpPr/>
          <p:nvPr/>
        </p:nvSpPr>
        <p:spPr>
          <a:xfrm>
            <a:off x="5054967" y="3201800"/>
            <a:ext cx="147900" cy="147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60"/>
          <p:cNvSpPr/>
          <p:nvPr/>
        </p:nvSpPr>
        <p:spPr>
          <a:xfrm>
            <a:off x="5240030" y="3201800"/>
            <a:ext cx="147900" cy="147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60"/>
          <p:cNvSpPr/>
          <p:nvPr/>
        </p:nvSpPr>
        <p:spPr>
          <a:xfrm>
            <a:off x="4249409" y="3563159"/>
            <a:ext cx="147900" cy="147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60"/>
          <p:cNvSpPr/>
          <p:nvPr/>
        </p:nvSpPr>
        <p:spPr>
          <a:xfrm>
            <a:off x="4434484" y="3563159"/>
            <a:ext cx="147900" cy="147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60"/>
          <p:cNvSpPr/>
          <p:nvPr/>
        </p:nvSpPr>
        <p:spPr>
          <a:xfrm>
            <a:off x="4619559" y="3563159"/>
            <a:ext cx="147900" cy="1479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60"/>
          <p:cNvSpPr/>
          <p:nvPr/>
        </p:nvSpPr>
        <p:spPr>
          <a:xfrm>
            <a:off x="4804634" y="3563159"/>
            <a:ext cx="147900" cy="147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60"/>
          <p:cNvSpPr/>
          <p:nvPr/>
        </p:nvSpPr>
        <p:spPr>
          <a:xfrm>
            <a:off x="4783743" y="4284172"/>
            <a:ext cx="147900" cy="147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60"/>
          <p:cNvSpPr/>
          <p:nvPr/>
        </p:nvSpPr>
        <p:spPr>
          <a:xfrm>
            <a:off x="4968818" y="4284172"/>
            <a:ext cx="147900" cy="147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60"/>
          <p:cNvSpPr/>
          <p:nvPr/>
        </p:nvSpPr>
        <p:spPr>
          <a:xfrm>
            <a:off x="5153893" y="4284172"/>
            <a:ext cx="147900" cy="147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60"/>
          <p:cNvSpPr/>
          <p:nvPr/>
        </p:nvSpPr>
        <p:spPr>
          <a:xfrm>
            <a:off x="5415168" y="4284172"/>
            <a:ext cx="147900" cy="147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60"/>
          <p:cNvSpPr/>
          <p:nvPr/>
        </p:nvSpPr>
        <p:spPr>
          <a:xfrm>
            <a:off x="5319431" y="4811626"/>
            <a:ext cx="147900" cy="147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60"/>
          <p:cNvSpPr/>
          <p:nvPr/>
        </p:nvSpPr>
        <p:spPr>
          <a:xfrm>
            <a:off x="5425117" y="3201800"/>
            <a:ext cx="147900" cy="147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60"/>
          <p:cNvSpPr/>
          <p:nvPr/>
        </p:nvSpPr>
        <p:spPr>
          <a:xfrm>
            <a:off x="5610192" y="3201800"/>
            <a:ext cx="147900" cy="147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3" name="Google Shape;443;p60"/>
          <p:cNvCxnSpPr>
            <a:stCxn id="393" idx="3"/>
            <a:endCxn id="405" idx="1"/>
          </p:cNvCxnSpPr>
          <p:nvPr/>
        </p:nvCxnSpPr>
        <p:spPr>
          <a:xfrm rot="10800000" flipH="1">
            <a:off x="1464020" y="699583"/>
            <a:ext cx="159600" cy="36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4" name="Google Shape;444;p60"/>
          <p:cNvCxnSpPr>
            <a:stCxn id="393" idx="3"/>
            <a:endCxn id="406" idx="1"/>
          </p:cNvCxnSpPr>
          <p:nvPr/>
        </p:nvCxnSpPr>
        <p:spPr>
          <a:xfrm>
            <a:off x="1464020" y="1065283"/>
            <a:ext cx="151200" cy="35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5" name="Google Shape;445;p60"/>
          <p:cNvCxnSpPr>
            <a:stCxn id="406" idx="3"/>
            <a:endCxn id="396" idx="1"/>
          </p:cNvCxnSpPr>
          <p:nvPr/>
        </p:nvCxnSpPr>
        <p:spPr>
          <a:xfrm rot="10800000" flipH="1">
            <a:off x="3003242" y="1225332"/>
            <a:ext cx="425400" cy="19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6" name="Google Shape;446;p60"/>
          <p:cNvCxnSpPr>
            <a:stCxn id="406" idx="3"/>
            <a:endCxn id="394" idx="1"/>
          </p:cNvCxnSpPr>
          <p:nvPr/>
        </p:nvCxnSpPr>
        <p:spPr>
          <a:xfrm>
            <a:off x="3003242" y="1419132"/>
            <a:ext cx="425400" cy="27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7" name="Google Shape;447;p60"/>
          <p:cNvCxnSpPr>
            <a:stCxn id="395" idx="3"/>
            <a:endCxn id="397" idx="1"/>
          </p:cNvCxnSpPr>
          <p:nvPr/>
        </p:nvCxnSpPr>
        <p:spPr>
          <a:xfrm rot="10800000" flipH="1">
            <a:off x="1538095" y="2420586"/>
            <a:ext cx="366000" cy="85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8" name="Google Shape;448;p60"/>
          <p:cNvCxnSpPr>
            <a:stCxn id="395" idx="3"/>
            <a:endCxn id="398" idx="1"/>
          </p:cNvCxnSpPr>
          <p:nvPr/>
        </p:nvCxnSpPr>
        <p:spPr>
          <a:xfrm>
            <a:off x="1538095" y="3271086"/>
            <a:ext cx="366000" cy="2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9" name="Google Shape;449;p60"/>
          <p:cNvCxnSpPr>
            <a:stCxn id="395" idx="3"/>
            <a:endCxn id="399" idx="1"/>
          </p:cNvCxnSpPr>
          <p:nvPr/>
        </p:nvCxnSpPr>
        <p:spPr>
          <a:xfrm>
            <a:off x="1538095" y="3271086"/>
            <a:ext cx="366000" cy="80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0" name="Google Shape;450;p60"/>
          <p:cNvCxnSpPr>
            <a:stCxn id="395" idx="3"/>
            <a:endCxn id="400" idx="1"/>
          </p:cNvCxnSpPr>
          <p:nvPr/>
        </p:nvCxnSpPr>
        <p:spPr>
          <a:xfrm>
            <a:off x="1538095" y="3271086"/>
            <a:ext cx="358500" cy="152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1" name="Google Shape;451;p60"/>
          <p:cNvSpPr txBox="1"/>
          <p:nvPr/>
        </p:nvSpPr>
        <p:spPr>
          <a:xfrm>
            <a:off x="4262175" y="3690338"/>
            <a:ext cx="17424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0" i="1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с участием горожан</a:t>
            </a:r>
            <a:endParaRPr sz="900" b="0" i="1" u="none" strike="noStrike" cap="none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2" name="Google Shape;452;p60"/>
          <p:cNvSpPr txBox="1"/>
          <p:nvPr/>
        </p:nvSpPr>
        <p:spPr>
          <a:xfrm>
            <a:off x="5348168" y="4326848"/>
            <a:ext cx="6396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0" i="1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тип</a:t>
            </a:r>
            <a:endParaRPr sz="900" b="0" i="1" u="none" strike="noStrike" cap="none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3" name="Google Shape;453;p60"/>
          <p:cNvSpPr txBox="1"/>
          <p:nvPr/>
        </p:nvSpPr>
        <p:spPr>
          <a:xfrm>
            <a:off x="3809894" y="2775937"/>
            <a:ext cx="11250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0" i="1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только </a:t>
            </a:r>
            <a:endParaRPr sz="900" b="0" i="1" u="none" strike="noStrike" cap="none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0" i="1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от горожан</a:t>
            </a:r>
            <a:endParaRPr sz="900" b="0" i="1" u="none" strike="noStrike" cap="none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4" name="Google Shape;454;p60"/>
          <p:cNvSpPr txBox="1"/>
          <p:nvPr/>
        </p:nvSpPr>
        <p:spPr>
          <a:xfrm>
            <a:off x="4661931" y="950621"/>
            <a:ext cx="998163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0" i="1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полностью</a:t>
            </a:r>
            <a:endParaRPr sz="900" b="0" i="1" u="none" strike="noStrike" cap="none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5" name="Google Shape;455;p60"/>
          <p:cNvSpPr txBox="1"/>
          <p:nvPr/>
        </p:nvSpPr>
        <p:spPr>
          <a:xfrm>
            <a:off x="4884209" y="2537475"/>
            <a:ext cx="15648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0" i="1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сообщества</a:t>
            </a:r>
            <a:endParaRPr sz="900" b="0" i="1" u="none" strike="noStrike" cap="none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6" name="Google Shape;456;p60"/>
          <p:cNvSpPr txBox="1"/>
          <p:nvPr/>
        </p:nvSpPr>
        <p:spPr>
          <a:xfrm>
            <a:off x="4722968" y="4326848"/>
            <a:ext cx="6396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0" i="1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вид</a:t>
            </a:r>
            <a:endParaRPr sz="900" b="0" i="1" u="none" strike="noStrike" cap="none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7" name="Google Shape;457;p60"/>
          <p:cNvSpPr txBox="1"/>
          <p:nvPr/>
        </p:nvSpPr>
        <p:spPr>
          <a:xfrm>
            <a:off x="4761017" y="2889362"/>
            <a:ext cx="1326600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0" i="1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из дендрокарты</a:t>
            </a:r>
            <a:endParaRPr sz="900" b="0" i="1" u="none" strike="noStrike" cap="none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58" name="Google Shape;458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1"/>
          <p:cNvSpPr txBox="1">
            <a:spLocks noGrp="1"/>
          </p:cNvSpPr>
          <p:nvPr>
            <p:ph type="title"/>
          </p:nvPr>
        </p:nvSpPr>
        <p:spPr>
          <a:xfrm>
            <a:off x="-33600" y="-62516"/>
            <a:ext cx="9144000" cy="7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400" dirty="0">
                <a:latin typeface="Montserrat" panose="020B0604020202020204" charset="-52"/>
                <a:cs typeface="Calibri Light" panose="020F0302020204030204" pitchFamily="34" charset="0"/>
              </a:rPr>
              <a:t>Проекты, связанные с модернизацией производства </a:t>
            </a:r>
            <a:endParaRPr sz="2400" dirty="0">
              <a:latin typeface="Montserrat" panose="020B0604020202020204" charset="-52"/>
              <a:cs typeface="Calibri Light" panose="020F03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400" dirty="0">
                <a:latin typeface="Montserrat" panose="020B0604020202020204" charset="-52"/>
                <a:cs typeface="Calibri Light" panose="020F0302020204030204" pitchFamily="34" charset="0"/>
              </a:rPr>
              <a:t>и гуманитарным экоинжинирингом</a:t>
            </a:r>
            <a:endParaRPr sz="2400" dirty="0">
              <a:latin typeface="Montserrat" panose="020B0604020202020204" charset="-52"/>
              <a:cs typeface="Calibri Light" panose="020F0302020204030204" pitchFamily="34" charset="0"/>
            </a:endParaRPr>
          </a:p>
        </p:txBody>
      </p:sp>
      <p:sp>
        <p:nvSpPr>
          <p:cNvPr id="464" name="Google Shape;464;p61"/>
          <p:cNvSpPr txBox="1"/>
          <p:nvPr/>
        </p:nvSpPr>
        <p:spPr>
          <a:xfrm>
            <a:off x="189450" y="870973"/>
            <a:ext cx="87651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323F4F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Челябинск - центр экокомпетенций по производству лучшего оборудования и лучших специалистов и технологий в сфере нейтрализации ННВОС: </a:t>
            </a:r>
            <a:r>
              <a:rPr lang="ru" dirty="0">
                <a:solidFill>
                  <a:srgbClr val="323F4F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мин. промышленности, профессиональные объединения, АИР города</a:t>
            </a:r>
            <a:endParaRPr dirty="0">
              <a:latin typeface="Montserrat" panose="020B0604020202020204" charset="-52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61"/>
          <p:cNvSpPr txBox="1"/>
          <p:nvPr/>
        </p:nvSpPr>
        <p:spPr>
          <a:xfrm>
            <a:off x="189450" y="2893166"/>
            <a:ext cx="89211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323F4F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Создание и использование комплексной системы обращения с ТКО и отходами промышленных предприятий; Проект “Экозабота”: раздельный сбор в школах и образовательных центрах, методическая поддержка, формирование привычек</a:t>
            </a:r>
            <a:r>
              <a:rPr lang="ru" sz="1200" dirty="0">
                <a:solidFill>
                  <a:srgbClr val="323F4F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: ООО УЦ “МегапролисРесурс”, ООО “СимВОЛ”</a:t>
            </a:r>
            <a:endParaRPr sz="1200" dirty="0">
              <a:solidFill>
                <a:srgbClr val="323F4F"/>
              </a:solidFill>
              <a:latin typeface="Montserrat" panose="020B0604020202020204" charset="-52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61"/>
          <p:cNvSpPr/>
          <p:nvPr/>
        </p:nvSpPr>
        <p:spPr>
          <a:xfrm>
            <a:off x="238950" y="1735623"/>
            <a:ext cx="1890600" cy="879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Портфель заказов на приобретаемое оборудование</a:t>
            </a:r>
            <a:endParaRPr sz="1200" dirty="0">
              <a:latin typeface="Montserrat" panose="020B0604020202020204" charset="-52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61"/>
          <p:cNvSpPr/>
          <p:nvPr/>
        </p:nvSpPr>
        <p:spPr>
          <a:xfrm>
            <a:off x="6223900" y="1735723"/>
            <a:ext cx="2609700" cy="8796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локализация производства</a:t>
            </a:r>
            <a:br>
              <a:rPr lang="ru" sz="1200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</a:br>
            <a:r>
              <a:rPr lang="ru" sz="1200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 в Челябинске</a:t>
            </a:r>
            <a:endParaRPr sz="1200">
              <a:latin typeface="Montserrat" panose="020B0604020202020204" charset="-52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61"/>
          <p:cNvSpPr/>
          <p:nvPr/>
        </p:nvSpPr>
        <p:spPr>
          <a:xfrm>
            <a:off x="4658100" y="1735623"/>
            <a:ext cx="2095500" cy="8796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dirty="0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выбор лучших </a:t>
            </a:r>
            <a:br>
              <a:rPr lang="ru" sz="1200" dirty="0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</a:br>
            <a:r>
              <a:rPr lang="ru" sz="1200" dirty="0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в мире производителей </a:t>
            </a:r>
            <a:endParaRPr sz="1200" dirty="0">
              <a:latin typeface="Montserrat" panose="020B0604020202020204" charset="-52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61"/>
          <p:cNvSpPr/>
          <p:nvPr/>
        </p:nvSpPr>
        <p:spPr>
          <a:xfrm>
            <a:off x="2205925" y="1735623"/>
            <a:ext cx="2959800" cy="8796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программы приобретения оборудования и технологий по нейтрализации</a:t>
            </a:r>
            <a:endParaRPr sz="1200">
              <a:latin typeface="Montserrat" panose="020B0604020202020204" charset="-52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61"/>
          <p:cNvSpPr/>
          <p:nvPr/>
        </p:nvSpPr>
        <p:spPr>
          <a:xfrm>
            <a:off x="5688435" y="3755225"/>
            <a:ext cx="2883600" cy="1008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Montserrat" panose="020B0604020202020204" charset="-52"/>
                <a:ea typeface="Calibri"/>
                <a:cs typeface="Calibri"/>
                <a:sym typeface="Calibri"/>
              </a:rPr>
              <a:t>Оценка инвестиционной привлекательности накопленных </a:t>
            </a:r>
            <a:br>
              <a:rPr lang="ru" sz="1200">
                <a:latin typeface="Montserrat" panose="020B0604020202020204" charset="-52"/>
                <a:ea typeface="Calibri"/>
                <a:cs typeface="Calibri"/>
                <a:sym typeface="Calibri"/>
              </a:rPr>
            </a:br>
            <a:r>
              <a:rPr lang="ru" sz="1200">
                <a:latin typeface="Montserrat" panose="020B0604020202020204" charset="-52"/>
                <a:ea typeface="Calibri"/>
                <a:cs typeface="Calibri"/>
                <a:sym typeface="Calibri"/>
              </a:rPr>
              <a:t>техногенных отходов</a:t>
            </a:r>
            <a:endParaRPr sz="1200">
              <a:latin typeface="Montserrat" panose="020B0604020202020204" charset="-52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61"/>
          <p:cNvSpPr/>
          <p:nvPr/>
        </p:nvSpPr>
        <p:spPr>
          <a:xfrm>
            <a:off x="3014875" y="3755225"/>
            <a:ext cx="3119400" cy="1008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Montserrat" panose="020B0604020202020204" charset="-52"/>
                <a:ea typeface="Calibri"/>
                <a:cs typeface="Calibri"/>
                <a:sym typeface="Calibri"/>
              </a:rPr>
              <a:t>система промышленного симбиоза </a:t>
            </a:r>
            <a:br>
              <a:rPr lang="ru" sz="1200">
                <a:latin typeface="Montserrat" panose="020B0604020202020204" charset="-52"/>
                <a:ea typeface="Calibri"/>
                <a:cs typeface="Calibri"/>
                <a:sym typeface="Calibri"/>
              </a:rPr>
            </a:br>
            <a:r>
              <a:rPr lang="ru" sz="1200">
                <a:latin typeface="Montserrat" panose="020B0604020202020204" charset="-52"/>
                <a:ea typeface="Calibri"/>
                <a:cs typeface="Calibri"/>
                <a:sym typeface="Calibri"/>
              </a:rPr>
              <a:t>для замыкания </a:t>
            </a:r>
            <a:br>
              <a:rPr lang="ru" sz="1200">
                <a:latin typeface="Montserrat" panose="020B0604020202020204" charset="-52"/>
                <a:ea typeface="Calibri"/>
                <a:cs typeface="Calibri"/>
                <a:sym typeface="Calibri"/>
              </a:rPr>
            </a:br>
            <a:r>
              <a:rPr lang="ru" sz="1200">
                <a:latin typeface="Montserrat" panose="020B0604020202020204" charset="-52"/>
                <a:ea typeface="Calibri"/>
                <a:cs typeface="Calibri"/>
                <a:sym typeface="Calibri"/>
              </a:rPr>
              <a:t>технологических цепочек </a:t>
            </a:r>
            <a:endParaRPr sz="1200">
              <a:latin typeface="Montserrat" panose="020B0604020202020204" charset="-52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61"/>
          <p:cNvSpPr/>
          <p:nvPr/>
        </p:nvSpPr>
        <p:spPr>
          <a:xfrm>
            <a:off x="316700" y="3755225"/>
            <a:ext cx="3239100" cy="1008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Система раздельного сбора ТКО с учётом потребителей сырья;</a:t>
            </a:r>
            <a:endParaRPr sz="1200">
              <a:solidFill>
                <a:schemeClr val="dk1"/>
              </a:solidFill>
              <a:latin typeface="Montserrat" panose="020B0604020202020204" charset="-52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сбора отходов 1-2 класса опасности; </a:t>
            </a:r>
            <a:endParaRPr sz="1200">
              <a:solidFill>
                <a:schemeClr val="dk1"/>
              </a:solidFill>
              <a:latin typeface="Montserrat" panose="020B0604020202020204" charset="-52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Montserrat" panose="020B0604020202020204" charset="-52"/>
                <a:ea typeface="Calibri"/>
                <a:cs typeface="Calibri"/>
                <a:sym typeface="Calibri"/>
              </a:rPr>
              <a:t>Создание ЭКОТЕХНОПАРКА</a:t>
            </a:r>
            <a:endParaRPr sz="1200">
              <a:solidFill>
                <a:schemeClr val="dk1"/>
              </a:solidFill>
              <a:latin typeface="Montserrat" panose="020B0604020202020204" charset="-52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1239</Words>
  <Application>Microsoft Office PowerPoint</Application>
  <PresentationFormat>Экран (16:9)</PresentationFormat>
  <Paragraphs>220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Calibri</vt:lpstr>
      <vt:lpstr>Times New Roman</vt:lpstr>
      <vt:lpstr>Arial</vt:lpstr>
      <vt:lpstr>Montserrat</vt:lpstr>
      <vt:lpstr>Calibri Light</vt:lpstr>
      <vt:lpstr>Wingdings</vt:lpstr>
      <vt:lpstr>Simple Light</vt:lpstr>
      <vt:lpstr>Тема Office</vt:lpstr>
      <vt:lpstr>Тема Office</vt:lpstr>
      <vt:lpstr>Тема Office</vt:lpstr>
      <vt:lpstr>Проекты, направленные на реализацию стратегии развития г. Челябинска, основанные на анализе мирового опыта </vt:lpstr>
      <vt:lpstr>Стратегия УГЧ</vt:lpstr>
      <vt:lpstr>Ключевые показатели</vt:lpstr>
      <vt:lpstr>Система обеспечения экологической безопасности</vt:lpstr>
      <vt:lpstr>Проекты мониторинга, динамического интерфейса и цифрового двойника</vt:lpstr>
      <vt:lpstr>Проекты, связанные с мониторингом, динамическим интерфейсом и цифровым двойником</vt:lpstr>
      <vt:lpstr>Инвентаризация зеленых насаждений  экокаркас города дендрокарта</vt:lpstr>
      <vt:lpstr>Функциональный смысл дендрокарт разных городов</vt:lpstr>
      <vt:lpstr>Проекты, связанные с модернизацией производства  и гуманитарным экоинжинирингом</vt:lpstr>
      <vt:lpstr>Модернизация производства. Использование “зеленых” технологий</vt:lpstr>
      <vt:lpstr>Модернизация производства. Мотивация</vt:lpstr>
      <vt:lpstr>Презентация PowerPoint</vt:lpstr>
      <vt:lpstr>Экоинжиниринг. Высшие и средние учебные заведения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Проекты, направленные на реализацию стратегии развития г. Челябинска, основанные на анализе мирового опыта </dc:title>
  <cp:lastModifiedBy>1</cp:lastModifiedBy>
  <cp:revision>3</cp:revision>
  <dcterms:modified xsi:type="dcterms:W3CDTF">2021-12-06T17:42:32Z</dcterms:modified>
</cp:coreProperties>
</file>